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12" r:id="rId2"/>
    <p:sldId id="277" r:id="rId3"/>
    <p:sldId id="314" r:id="rId4"/>
    <p:sldId id="311" r:id="rId5"/>
    <p:sldId id="333" r:id="rId6"/>
    <p:sldId id="315" r:id="rId7"/>
    <p:sldId id="310" r:id="rId8"/>
    <p:sldId id="296" r:id="rId9"/>
    <p:sldId id="319" r:id="rId10"/>
    <p:sldId id="318" r:id="rId11"/>
    <p:sldId id="316" r:id="rId12"/>
    <p:sldId id="320" r:id="rId13"/>
    <p:sldId id="317" r:id="rId14"/>
    <p:sldId id="321" r:id="rId15"/>
    <p:sldId id="325" r:id="rId16"/>
    <p:sldId id="331" r:id="rId17"/>
    <p:sldId id="299" r:id="rId18"/>
    <p:sldId id="305" r:id="rId19"/>
    <p:sldId id="334" r:id="rId20"/>
    <p:sldId id="335" r:id="rId21"/>
    <p:sldId id="336" r:id="rId22"/>
    <p:sldId id="337" r:id="rId23"/>
    <p:sldId id="338" r:id="rId24"/>
    <p:sldId id="339" r:id="rId25"/>
    <p:sldId id="340" r:id="rId26"/>
    <p:sldId id="341" r:id="rId27"/>
    <p:sldId id="342" r:id="rId28"/>
    <p:sldId id="344" r:id="rId29"/>
    <p:sldId id="343" r:id="rId30"/>
    <p:sldId id="345" r:id="rId31"/>
    <p:sldId id="355" r:id="rId32"/>
    <p:sldId id="346" r:id="rId33"/>
    <p:sldId id="347" r:id="rId34"/>
    <p:sldId id="348" r:id="rId35"/>
    <p:sldId id="357" r:id="rId36"/>
    <p:sldId id="356" r:id="rId37"/>
    <p:sldId id="349" r:id="rId38"/>
    <p:sldId id="300" r:id="rId39"/>
    <p:sldId id="309"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94"/>
  </p:normalViewPr>
  <p:slideViewPr>
    <p:cSldViewPr>
      <p:cViewPr>
        <p:scale>
          <a:sx n="118" d="100"/>
          <a:sy n="118" d="100"/>
        </p:scale>
        <p:origin x="-155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E13EB7E-CF0D-4E96-98F4-FEEFB9463EA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5591B48-04D6-471A-BE83-1FE9DAD11425}"/>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35DB135-0439-4889-B157-338ABDFF8345}"/>
              </a:ext>
            </a:extLst>
          </p:cNvPr>
          <p:cNvSpPr>
            <a:spLocks noGrp="1"/>
          </p:cNvSpPr>
          <p:nvPr>
            <p:ph type="dt" sz="half" idx="10"/>
          </p:nvPr>
        </p:nvSpPr>
        <p:spPr/>
        <p:txBody>
          <a:bodyPr/>
          <a:lstStyle/>
          <a:p>
            <a:fld id="{AB5504CC-9156-45B8-AFBC-9886330A3469}" type="datetimeFigureOut">
              <a:rPr lang="tr-TR" smtClean="0"/>
              <a:t>19.12.2023</a:t>
            </a:fld>
            <a:endParaRPr lang="tr-TR"/>
          </a:p>
        </p:txBody>
      </p:sp>
      <p:sp>
        <p:nvSpPr>
          <p:cNvPr id="5" name="Alt Bilgi Yer Tutucusu 4">
            <a:extLst>
              <a:ext uri="{FF2B5EF4-FFF2-40B4-BE49-F238E27FC236}">
                <a16:creationId xmlns:a16="http://schemas.microsoft.com/office/drawing/2014/main" xmlns="" id="{40256D4F-1731-4CBE-B647-19F2B5C9C6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C675066-08E5-4FA1-A32F-B12707966B5E}"/>
              </a:ext>
            </a:extLst>
          </p:cNvPr>
          <p:cNvSpPr>
            <a:spLocks noGrp="1"/>
          </p:cNvSpPr>
          <p:nvPr>
            <p:ph type="sldNum" sz="quarter" idx="12"/>
          </p:nvPr>
        </p:nvSpPr>
        <p:spPr/>
        <p:txBody>
          <a:bodyPr/>
          <a:lstStyle/>
          <a:p>
            <a:fld id="{92D4F153-BAAF-42FC-8F81-3E200F7BF2E9}" type="slidenum">
              <a:rPr lang="tr-TR" smtClean="0"/>
              <a:t>‹#›</a:t>
            </a:fld>
            <a:endParaRPr lang="tr-TR"/>
          </a:p>
        </p:txBody>
      </p:sp>
    </p:spTree>
    <p:extLst>
      <p:ext uri="{BB962C8B-B14F-4D97-AF65-F5344CB8AC3E}">
        <p14:creationId xmlns:p14="http://schemas.microsoft.com/office/powerpoint/2010/main" val="270037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07684E-3537-46B6-95E8-C955CEB23E0E}" type="slidenum">
              <a:rPr lang="tr-TR" smtClean="0"/>
              <a:pPr/>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37AC564-DC15-476E-A08E-F2CA4F456AEF}" type="datetimeFigureOut">
              <a:rPr lang="tr-TR" smtClean="0"/>
              <a:pPr/>
              <a:t>19.12.2023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37AC564-DC15-476E-A08E-F2CA4F456AEF}" type="datetimeFigureOut">
              <a:rPr lang="tr-TR" smtClean="0"/>
              <a:pPr/>
              <a:t>19.12.2023</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7684E-3537-46B6-95E8-C955CEB23E0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drive/folders/1pB-EQwPbSxH65etXUTf-7gkdVMiGCVs4?usp=sharin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esra.ozelburo@gmail.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logo, ekran görüntüsü içeren bir resim&#10;&#10;Açıklama otomatik olarak oluşturuldu">
            <a:extLst>
              <a:ext uri="{FF2B5EF4-FFF2-40B4-BE49-F238E27FC236}">
                <a16:creationId xmlns:a16="http://schemas.microsoft.com/office/drawing/2014/main" xmlns="" id="{7E86A1BB-BC2A-41B7-0B87-D9623B7E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16"/>
            <a:ext cx="9146691" cy="6855984"/>
          </a:xfrm>
          <a:prstGeom prst="rect">
            <a:avLst/>
          </a:prstGeom>
        </p:spPr>
      </p:pic>
    </p:spTree>
    <p:extLst>
      <p:ext uri="{BB962C8B-B14F-4D97-AF65-F5344CB8AC3E}">
        <p14:creationId xmlns:p14="http://schemas.microsoft.com/office/powerpoint/2010/main" val="373386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95B9723D-23A8-E12F-8D8D-E6FC3FA4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İçerik Yer Tutucusu 2">
            <a:extLst>
              <a:ext uri="{FF2B5EF4-FFF2-40B4-BE49-F238E27FC236}">
                <a16:creationId xmlns:a16="http://schemas.microsoft.com/office/drawing/2014/main" xmlns="" id="{00C0E2DD-44E1-3102-66A1-48AF47A7F9B4}"/>
              </a:ext>
            </a:extLst>
          </p:cNvPr>
          <p:cNvSpPr>
            <a:spLocks noGrp="1"/>
          </p:cNvSpPr>
          <p:nvPr>
            <p:ph sz="quarter" idx="13"/>
          </p:nvPr>
        </p:nvSpPr>
        <p:spPr>
          <a:xfrm>
            <a:off x="539552" y="1484784"/>
            <a:ext cx="7992888" cy="5001736"/>
          </a:xfrm>
        </p:spPr>
        <p:txBody>
          <a:bodyPr>
            <a:normAutofit/>
          </a:bodyPr>
          <a:lstStyle/>
          <a:p>
            <a:pPr marL="45720" indent="0" algn="ctr">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b="1" dirty="0">
                <a:effectLst/>
                <a:latin typeface="Calibri" panose="020F0502020204030204" pitchFamily="34" charset="0"/>
                <a:ea typeface="Calibri" panose="020F0502020204030204" pitchFamily="34" charset="0"/>
                <a:cs typeface="Arial" panose="020B0604020202020204" pitchFamily="34" charset="0"/>
              </a:rPr>
              <a:t>Kelimeler Zihnime Yerleşiyor </a:t>
            </a:r>
          </a:p>
          <a:p>
            <a:pPr marL="45720" indent="0" algn="just">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Bu çalışma, öğrencilerin yeni öğrendikleri kelimeleri kullanarak zihinlerine yerleştirmelerine ve o sözcüklerle hayal güçlerini geliştirmelerine yöneliktir. </a:t>
            </a:r>
          </a:p>
          <a:p>
            <a:pPr marL="45720" indent="0" algn="just">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Öğrencilere, yarısından çoğunu yeni öğrenecekleri sözcükler verilir. Bu sözcüklerin birbirleriyle çok uyumlu, doğrudan ilişkili olmamasına dikkat edilmelidir. Böylece öğrenciler her kelimeyi tek tek içselleştirirken kendi hayal güçlerini de kullanabileceklerdir. Öğrencilerden verilen sözcükler çerçevesinde bir hikâye kurgusu oluşturmaları ve yeni öğrendikleri sözcükleri doğru bir şekilde kullanmaya çalışmaları istenir. Örneğin “tereddüt, cömert, pusula, </a:t>
            </a:r>
            <a:r>
              <a:rPr lang="tr-TR" sz="1800" dirty="0" err="1">
                <a:effectLst/>
                <a:latin typeface="Calibri" panose="020F0502020204030204" pitchFamily="34" charset="0"/>
                <a:ea typeface="Calibri" panose="020F0502020204030204" pitchFamily="34" charset="0"/>
                <a:cs typeface="Arial" panose="020B0604020202020204" pitchFamily="34" charset="0"/>
              </a:rPr>
              <a:t>ecdad</a:t>
            </a:r>
            <a:r>
              <a:rPr lang="tr-TR" sz="1800" dirty="0">
                <a:effectLst/>
                <a:latin typeface="Calibri" panose="020F0502020204030204" pitchFamily="34" charset="0"/>
                <a:ea typeface="Calibri" panose="020F0502020204030204" pitchFamily="34" charset="0"/>
                <a:cs typeface="Arial" panose="020B0604020202020204" pitchFamily="34" charset="0"/>
              </a:rPr>
              <a:t>, kıdem, acemi, loş, sığınak” sözcüklerinin anlamlarına önce uygun bir sözlükten bakmaları, ardından bu sözcükleri kullanarak bir hikâye yazmaları istenir.</a:t>
            </a:r>
          </a:p>
        </p:txBody>
      </p:sp>
    </p:spTree>
    <p:extLst>
      <p:ext uri="{BB962C8B-B14F-4D97-AF65-F5344CB8AC3E}">
        <p14:creationId xmlns:p14="http://schemas.microsoft.com/office/powerpoint/2010/main" val="410137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A543AB61-342B-C17A-53C4-7E0C5807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F0B80DB9-2269-9B98-91F6-007BEC15DDBB}"/>
              </a:ext>
            </a:extLst>
          </p:cNvPr>
          <p:cNvSpPr>
            <a:spLocks noGrp="1"/>
          </p:cNvSpPr>
          <p:nvPr>
            <p:ph sz="quarter" idx="13"/>
          </p:nvPr>
        </p:nvSpPr>
        <p:spPr>
          <a:xfrm>
            <a:off x="539552" y="1691640"/>
            <a:ext cx="8064896" cy="4185632"/>
          </a:xfrm>
        </p:spPr>
        <p:txBody>
          <a:bodyPr>
            <a:normAutofit lnSpcReduction="10000"/>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Biliyorum Okuyorum</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Bu sözcük etkinliği sınıfça yapılmaya uygundur. </a:t>
            </a:r>
          </a:p>
          <a:p>
            <a:pPr marL="45720" indent="0" algn="just">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B</a:t>
            </a:r>
            <a:r>
              <a:rPr lang="tr-TR" sz="2000" dirty="0">
                <a:effectLst/>
                <a:latin typeface="Palatino Linotype" panose="02040502050505030304" pitchFamily="18" charset="0"/>
                <a:ea typeface="Calibri" panose="020F0502020204030204" pitchFamily="34" charset="0"/>
                <a:cs typeface="Arial" panose="020B0604020202020204" pitchFamily="34" charset="0"/>
              </a:rPr>
              <a:t>ir öğrenci uygun bir sözlüğü alır, sözlükten rastgele bir sözcük seçer. Arkadaşlarına bu sözcüğün anlamının ne olduğunu sorar. Öğrenciler bu sözcüğün anlamını tahmin etmeye çalışır. Sözcüğün anlamını doğru tahmin eden ilk öğrenci sözlükteki anlamı okur. Sıradaki öğrenciyle etkinliğe devam edilir. Sırayla bütün öğrenciler oyuna katılır. </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Etkinlik, sözcük söylenerek yapılabileceği gibi sözcüğün anlamı söylenip sözcüğü bulmalarını istemek şeklinde de yapılabilir. Etkinliğin daha heyecanlı olması için etkinlik yarışma şeklinde de düzenlenebilir. </a:t>
            </a:r>
            <a:endParaRPr lang="tr-TR" sz="2000" dirty="0"/>
          </a:p>
        </p:txBody>
      </p:sp>
    </p:spTree>
    <p:extLst>
      <p:ext uri="{BB962C8B-B14F-4D97-AF65-F5344CB8AC3E}">
        <p14:creationId xmlns:p14="http://schemas.microsoft.com/office/powerpoint/2010/main" val="218609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D2C89E36-F499-DD87-C6FF-743C2A940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5E1A4669-4E3E-6917-463C-AE52B13C1AB1}"/>
              </a:ext>
            </a:extLst>
          </p:cNvPr>
          <p:cNvSpPr>
            <a:spLocks noGrp="1"/>
          </p:cNvSpPr>
          <p:nvPr>
            <p:ph sz="quarter" idx="13"/>
          </p:nvPr>
        </p:nvSpPr>
        <p:spPr>
          <a:xfrm>
            <a:off x="557554" y="1556792"/>
            <a:ext cx="8028892" cy="4392488"/>
          </a:xfrm>
        </p:spPr>
        <p:txBody>
          <a:bodyPr>
            <a:no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Bu Sözcük Buraya Yakıştı</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 için bir metin hazırlanır ve metindeki bazı yerler boş bırakılır. Ayrıca bir sözlükçe hazırlanarak bazı sözcükler yazılır ve tanım kısımları boş bırakılır. Bu </a:t>
            </a:r>
            <a:r>
              <a:rPr lang="tr-TR" sz="2000" dirty="0" err="1">
                <a:effectLst/>
                <a:latin typeface="Palatino Linotype" panose="02040502050505030304" pitchFamily="18" charset="0"/>
                <a:ea typeface="Calibri" panose="020F0502020204030204" pitchFamily="34" charset="0"/>
                <a:cs typeface="Arial" panose="020B0604020202020204" pitchFamily="34" charset="0"/>
              </a:rPr>
              <a:t>sözlükçedeki</a:t>
            </a:r>
            <a:r>
              <a:rPr lang="tr-TR" sz="2000" dirty="0">
                <a:effectLst/>
                <a:latin typeface="Palatino Linotype" panose="02040502050505030304" pitchFamily="18" charset="0"/>
                <a:ea typeface="Calibri" panose="020F0502020204030204" pitchFamily="34" charset="0"/>
                <a:cs typeface="Arial" panose="020B0604020202020204" pitchFamily="34" charset="0"/>
              </a:rPr>
              <a:t> kelime sayısı, </a:t>
            </a:r>
            <a:r>
              <a:rPr lang="tr-TR" sz="2000" dirty="0">
                <a:latin typeface="Palatino Linotype" panose="02040502050505030304" pitchFamily="18" charset="0"/>
                <a:ea typeface="Calibri" panose="020F0502020204030204" pitchFamily="34" charset="0"/>
                <a:cs typeface="Arial" panose="020B0604020202020204" pitchFamily="34" charset="0"/>
              </a:rPr>
              <a:t>metindeki boşluk sayısından fazla olmalıdır. Hedefimiz, </a:t>
            </a:r>
            <a:r>
              <a:rPr lang="tr-TR" sz="2000" dirty="0" err="1">
                <a:latin typeface="Palatino Linotype" panose="02040502050505030304" pitchFamily="18" charset="0"/>
                <a:ea typeface="Calibri" panose="020F0502020204030204" pitchFamily="34" charset="0"/>
                <a:cs typeface="Arial" panose="020B0604020202020204" pitchFamily="34" charset="0"/>
              </a:rPr>
              <a:t>sözlükçede</a:t>
            </a:r>
            <a:r>
              <a:rPr lang="tr-TR" sz="2000" dirty="0">
                <a:latin typeface="Palatino Linotype" panose="02040502050505030304" pitchFamily="18" charset="0"/>
                <a:ea typeface="Calibri" panose="020F0502020204030204" pitchFamily="34" charset="0"/>
                <a:cs typeface="Arial" panose="020B0604020202020204" pitchFamily="34" charset="0"/>
              </a:rPr>
              <a:t> yer alan</a:t>
            </a:r>
            <a:r>
              <a:rPr lang="tr-TR" sz="2000" dirty="0">
                <a:effectLst/>
                <a:latin typeface="Palatino Linotype" panose="02040502050505030304" pitchFamily="18" charset="0"/>
                <a:ea typeface="Calibri" panose="020F0502020204030204" pitchFamily="34" charset="0"/>
                <a:cs typeface="Arial" panose="020B0604020202020204" pitchFamily="34" charset="0"/>
              </a:rPr>
              <a:t> sözcüklerin öğrenilmesidir. Metin ve sözlükçe öğrencilere verilir. </a:t>
            </a:r>
            <a:r>
              <a:rPr lang="tr-TR" sz="2000" dirty="0">
                <a:latin typeface="Palatino Linotype" panose="02040502050505030304" pitchFamily="18" charset="0"/>
                <a:ea typeface="Calibri" panose="020F0502020204030204" pitchFamily="34" charset="0"/>
                <a:cs typeface="Arial" panose="020B0604020202020204" pitchFamily="34" charset="0"/>
              </a:rPr>
              <a:t>B</a:t>
            </a:r>
            <a:r>
              <a:rPr lang="tr-TR" sz="2000" dirty="0">
                <a:effectLst/>
                <a:latin typeface="Palatino Linotype" panose="02040502050505030304" pitchFamily="18" charset="0"/>
                <a:ea typeface="Calibri" panose="020F0502020204030204" pitchFamily="34" charset="0"/>
                <a:cs typeface="Arial" panose="020B0604020202020204" pitchFamily="34" charset="0"/>
              </a:rPr>
              <a:t>oşluklara uygun buldukları sözcükleri yazmaları istenir. Daha sonra </a:t>
            </a:r>
            <a:r>
              <a:rPr lang="tr-TR" sz="2000" dirty="0">
                <a:latin typeface="Palatino Linotype" panose="02040502050505030304" pitchFamily="18" charset="0"/>
                <a:ea typeface="Calibri" panose="020F0502020204030204" pitchFamily="34" charset="0"/>
                <a:cs typeface="Arial" panose="020B0604020202020204" pitchFamily="34" charset="0"/>
              </a:rPr>
              <a:t>verilmiş</a:t>
            </a:r>
            <a:r>
              <a:rPr lang="tr-TR" sz="2000" dirty="0">
                <a:effectLst/>
                <a:latin typeface="Palatino Linotype" panose="02040502050505030304" pitchFamily="18" charset="0"/>
                <a:ea typeface="Calibri" panose="020F0502020204030204" pitchFamily="34" charset="0"/>
                <a:cs typeface="Arial" panose="020B0604020202020204" pitchFamily="34" charset="0"/>
              </a:rPr>
              <a:t> sözcükleri uygun bir sözlükte bulup sözcüklerin anlamlarını okumaları istenir. </a:t>
            </a:r>
            <a:r>
              <a:rPr lang="tr-TR" sz="2000" dirty="0">
                <a:latin typeface="Palatino Linotype" panose="02040502050505030304" pitchFamily="18" charset="0"/>
                <a:ea typeface="Calibri" panose="020F0502020204030204" pitchFamily="34" charset="0"/>
                <a:cs typeface="Arial" panose="020B0604020202020204" pitchFamily="34" charset="0"/>
              </a:rPr>
              <a:t>T</a:t>
            </a:r>
            <a:r>
              <a:rPr lang="tr-TR" sz="2000" dirty="0">
                <a:effectLst/>
                <a:latin typeface="Palatino Linotype" panose="02040502050505030304" pitchFamily="18" charset="0"/>
                <a:ea typeface="Calibri" panose="020F0502020204030204" pitchFamily="34" charset="0"/>
                <a:cs typeface="Arial" panose="020B0604020202020204" pitchFamily="34" charset="0"/>
              </a:rPr>
              <a:t>ahminlerini kontrol etmeleri, varsa yanlışları düzeltmeleri sağlanır. </a:t>
            </a:r>
            <a:endParaRPr lang="tr-TR" sz="2000" dirty="0">
              <a:latin typeface="Palatino Linotype" panose="02040502050505030304" pitchFamily="18" charset="0"/>
              <a:ea typeface="Calibri" panose="020F0502020204030204" pitchFamily="34" charset="0"/>
              <a:cs typeface="Arial" panose="020B0604020202020204" pitchFamily="34" charset="0"/>
            </a:endParaRPr>
          </a:p>
          <a:p>
            <a:pPr marL="45720" indent="0" algn="just">
              <a:lnSpc>
                <a:spcPct val="107000"/>
              </a:lnSpc>
              <a:spcAft>
                <a:spcPts val="800"/>
              </a:spcAft>
              <a:buNone/>
            </a:pPr>
            <a:r>
              <a:rPr lang="tr-TR" sz="2000" dirty="0">
                <a:latin typeface="Palatino Linotype" panose="02040502050505030304" pitchFamily="18" charset="0"/>
                <a:cs typeface="Arial" panose="020B0604020202020204" pitchFamily="34" charset="0"/>
              </a:rPr>
              <a:t>Son olarak öğrencilerin </a:t>
            </a:r>
            <a:r>
              <a:rPr lang="tr-TR" sz="2000" dirty="0" err="1">
                <a:latin typeface="Palatino Linotype" panose="02040502050505030304" pitchFamily="18" charset="0"/>
                <a:cs typeface="Arial" panose="020B0604020202020204" pitchFamily="34" charset="0"/>
              </a:rPr>
              <a:t>sözlükçede</a:t>
            </a:r>
            <a:r>
              <a:rPr lang="tr-TR" sz="2000" dirty="0">
                <a:latin typeface="Palatino Linotype" panose="02040502050505030304" pitchFamily="18" charset="0"/>
                <a:cs typeface="Arial" panose="020B0604020202020204" pitchFamily="34" charset="0"/>
              </a:rPr>
              <a:t> boş bırakılan tanım kısımlarını doldurmaları istenebilir.</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116279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B3FB4533-3579-5994-5491-2679EFAB8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57A28002-F641-5253-7761-A21C5C53C00C}"/>
              </a:ext>
            </a:extLst>
          </p:cNvPr>
          <p:cNvSpPr>
            <a:spLocks noGrp="1"/>
          </p:cNvSpPr>
          <p:nvPr>
            <p:ph sz="quarter" idx="13"/>
          </p:nvPr>
        </p:nvSpPr>
        <p:spPr>
          <a:xfrm>
            <a:off x="539552" y="1556792"/>
            <a:ext cx="8064896" cy="4176464"/>
          </a:xfrm>
        </p:spPr>
        <p:txBody>
          <a:bodyPr>
            <a:no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Sözcük/Kavram Silsilesi </a:t>
            </a:r>
          </a:p>
          <a:p>
            <a:pPr marL="45720" indent="0" algn="just">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Bu çalışma; </a:t>
            </a:r>
            <a:r>
              <a:rPr lang="tr-TR" sz="2000" dirty="0">
                <a:effectLst/>
                <a:latin typeface="Palatino Linotype" panose="02040502050505030304" pitchFamily="18" charset="0"/>
                <a:ea typeface="Calibri" panose="020F0502020204030204" pitchFamily="34" charset="0"/>
                <a:cs typeface="Arial" panose="020B0604020202020204" pitchFamily="34" charset="0"/>
              </a:rPr>
              <a:t>sözcüklerin anlamlarının pekişmesine, sözcükler/ kavramlar arasındaki ilişkinin kurulmasına yardımcı olur. </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 için kavram haritası veya zihin haritası </a:t>
            </a:r>
            <a:r>
              <a:rPr lang="tr-TR" sz="2000" dirty="0">
                <a:latin typeface="Palatino Linotype" panose="02040502050505030304" pitchFamily="18" charset="0"/>
                <a:ea typeface="Calibri" panose="020F0502020204030204" pitchFamily="34" charset="0"/>
                <a:cs typeface="Arial" panose="020B0604020202020204" pitchFamily="34" charset="0"/>
              </a:rPr>
              <a:t>benzeri bir çalışma kağıdı hazırlanır. </a:t>
            </a:r>
            <a:r>
              <a:rPr lang="tr-TR" sz="2000" dirty="0">
                <a:effectLst/>
                <a:latin typeface="Palatino Linotype" panose="02040502050505030304" pitchFamily="18" charset="0"/>
                <a:ea typeface="Calibri" panose="020F0502020204030204" pitchFamily="34" charset="0"/>
                <a:cs typeface="Arial" panose="020B0604020202020204" pitchFamily="34" charset="0"/>
              </a:rPr>
              <a:t>Çalışma kâğıdı her bir öğrenciye verilir, onlardan eksik sözcükleri tamamlaması istenir. Anlamını bilmedikleri sözcükler için sözlüğe bakmaları belirtilir. </a:t>
            </a:r>
          </a:p>
          <a:p>
            <a:pPr marL="45720" indent="0" algn="just">
              <a:lnSpc>
                <a:spcPct val="107000"/>
              </a:lnSpc>
              <a:spcAft>
                <a:spcPts val="800"/>
              </a:spcAft>
              <a:buNone/>
            </a:pPr>
            <a:r>
              <a:rPr lang="tr-TR" sz="2000" dirty="0">
                <a:latin typeface="Palatino Linotype" panose="02040502050505030304" pitchFamily="18" charset="0"/>
                <a:cs typeface="Arial" panose="020B0604020202020204" pitchFamily="34" charset="0"/>
              </a:rPr>
              <a:t>Çalışma kağıdının boş bırakılan alanlarında, öğrencinin hâlihazırda verilen sözcük/kavramlarla ilişki kurmasına yardımcı küçük ipuçları verilebilir. </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159621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56485BD3-F5C4-040B-5A16-F5E5E9D26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İçerik Yer Tutucusu 2">
            <a:extLst>
              <a:ext uri="{FF2B5EF4-FFF2-40B4-BE49-F238E27FC236}">
                <a16:creationId xmlns:a16="http://schemas.microsoft.com/office/drawing/2014/main" xmlns="" id="{29269AE2-F218-D6F3-C312-8BDB2613F3EB}"/>
              </a:ext>
            </a:extLst>
          </p:cNvPr>
          <p:cNvSpPr>
            <a:spLocks noGrp="1"/>
          </p:cNvSpPr>
          <p:nvPr>
            <p:ph sz="quarter" idx="13"/>
          </p:nvPr>
        </p:nvSpPr>
        <p:spPr>
          <a:xfrm>
            <a:off x="539552" y="1484784"/>
            <a:ext cx="8064896" cy="4785712"/>
          </a:xfrm>
        </p:spPr>
        <p:txBody>
          <a:bodyPr>
            <a:normAutofit fontScale="47500" lnSpcReduction="20000"/>
          </a:bodyPr>
          <a:lstStyle/>
          <a:p>
            <a:pPr marL="45720" indent="0" algn="ctr">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Öğrenme İstasyonları</a:t>
            </a:r>
          </a:p>
          <a:p>
            <a:pPr marL="45720" indent="0" algn="just">
              <a:lnSpc>
                <a:spcPct val="107000"/>
              </a:lnSpc>
              <a:spcAft>
                <a:spcPts val="800"/>
              </a:spcAft>
              <a:buNone/>
            </a:pP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Öğrenciler dört gruba ayrılır ve her grubun bir istasyon olduğu belirtilir. Onlara, bu istasyonların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tanım</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mani</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özlü söz</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ve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şiir</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istasyonları </a:t>
            </a:r>
            <a:r>
              <a:rPr lang="tr-TR" sz="3200" dirty="0">
                <a:effectLst/>
                <a:latin typeface="Palatino Linotype" panose="02040502050505030304" pitchFamily="18" charset="0"/>
                <a:ea typeface="Calibri" panose="020F0502020204030204" pitchFamily="34" charset="0"/>
                <a:cs typeface="Arial" panose="020B0604020202020204" pitchFamily="34" charset="0"/>
              </a:rPr>
              <a:t>olduğu söylenir.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Tanım</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anlamını sözlüğe bakarak yazar (veya tahmin eder).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Mani</a:t>
            </a:r>
            <a:r>
              <a:rPr lang="tr-TR" sz="3200" dirty="0">
                <a:effectLst/>
                <a:latin typeface="Palatino Linotype" panose="02040502050505030304" pitchFamily="18" charset="0"/>
                <a:ea typeface="Calibri" panose="020F0502020204030204" pitchFamily="34" charset="0"/>
                <a:cs typeface="Arial" panose="020B0604020202020204" pitchFamily="34" charset="0"/>
              </a:rPr>
              <a:t> veya </a:t>
            </a:r>
            <a:r>
              <a:rPr lang="tr-TR" sz="3200" b="1" dirty="0">
                <a:effectLst/>
                <a:latin typeface="Palatino Linotype" panose="02040502050505030304" pitchFamily="18" charset="0"/>
                <a:ea typeface="Calibri" panose="020F0502020204030204" pitchFamily="34" charset="0"/>
                <a:cs typeface="Arial" panose="020B0604020202020204" pitchFamily="34" charset="0"/>
              </a:rPr>
              <a:t>tekerleme</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içinde verilen sözcüğün geçtiği bir mani bulur (veya ezberden okur).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Özlü söz</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içinde geçtiği bir özlü söz bulur (veya kendileri üretir).</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Şiir</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içinde geçtiği bir şiir bulur (veya kendileri yazar). </a:t>
            </a:r>
          </a:p>
          <a:p>
            <a:pPr marL="45720" indent="0" algn="just">
              <a:lnSpc>
                <a:spcPct val="107000"/>
              </a:lnSpc>
              <a:spcAft>
                <a:spcPts val="800"/>
              </a:spcAft>
              <a:buNone/>
            </a:pPr>
            <a:r>
              <a:rPr lang="tr-TR" sz="3200" dirty="0">
                <a:effectLst/>
                <a:latin typeface="Palatino Linotype" panose="02040502050505030304" pitchFamily="18" charset="0"/>
                <a:ea typeface="Calibri" panose="020F0502020204030204" pitchFamily="34" charset="0"/>
                <a:cs typeface="Arial" panose="020B0604020202020204" pitchFamily="34" charset="0"/>
              </a:rPr>
              <a:t>Öğrencilere yeterli süre verildikten sonra</a:t>
            </a:r>
            <a:r>
              <a:rPr lang="tr-TR" sz="3200" dirty="0">
                <a:latin typeface="Palatino Linotype" panose="02040502050505030304" pitchFamily="18" charset="0"/>
                <a:ea typeface="Calibri" panose="020F0502020204030204" pitchFamily="34" charset="0"/>
                <a:cs typeface="Arial" panose="020B0604020202020204" pitchFamily="34" charset="0"/>
              </a:rPr>
              <a:t> öğretmen (veya bir grup öğrenci) istasyonları sırayla gezer ve istasyon sözcüsünü dinler.</a:t>
            </a:r>
          </a:p>
          <a:p>
            <a:pPr marL="45720" indent="0" algn="just">
              <a:lnSpc>
                <a:spcPct val="107000"/>
              </a:lnSpc>
              <a:spcAft>
                <a:spcPts val="800"/>
              </a:spcAft>
              <a:buNone/>
            </a:pPr>
            <a:r>
              <a:rPr lang="tr-TR" sz="3200" dirty="0">
                <a:latin typeface="Palatino Linotype" panose="02040502050505030304" pitchFamily="18" charset="0"/>
                <a:ea typeface="Calibri" panose="020F0502020204030204" pitchFamily="34" charset="0"/>
                <a:cs typeface="Arial" panose="020B0604020202020204" pitchFamily="34" charset="0"/>
              </a:rPr>
              <a:t>Bu etkinlik sınıf şartlarına göre farklı şekillerde düzenlenebilir.</a:t>
            </a:r>
          </a:p>
          <a:p>
            <a:endParaRPr lang="tr-TR" dirty="0"/>
          </a:p>
        </p:txBody>
      </p:sp>
    </p:spTree>
    <p:extLst>
      <p:ext uri="{BB962C8B-B14F-4D97-AF65-F5344CB8AC3E}">
        <p14:creationId xmlns:p14="http://schemas.microsoft.com/office/powerpoint/2010/main" val="374217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FEC6BF80-3069-D1FA-141A-ECACCAA2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B88C0121-0829-E3C0-E48F-1DABB831691A}"/>
              </a:ext>
            </a:extLst>
          </p:cNvPr>
          <p:cNvSpPr>
            <a:spLocks noGrp="1"/>
          </p:cNvSpPr>
          <p:nvPr>
            <p:ph sz="quarter" idx="13"/>
          </p:nvPr>
        </p:nvSpPr>
        <p:spPr>
          <a:xfrm>
            <a:off x="503548" y="1988840"/>
            <a:ext cx="8136904" cy="3816424"/>
          </a:xfrm>
        </p:spPr>
        <p:txBody>
          <a:bodyPr>
            <a:norm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Kutudaki S</a:t>
            </a:r>
            <a:r>
              <a:rPr lang="tr-TR" sz="2000" b="1" dirty="0">
                <a:effectLst/>
                <a:latin typeface="Palatino Linotype" panose="02040502050505030304" pitchFamily="18" charset="0"/>
                <a:ea typeface="Calibri" panose="020F0502020204030204" pitchFamily="34" charset="0"/>
                <a:cs typeface="Calibri" panose="020F0502020204030204" pitchFamily="34" charset="0"/>
              </a:rPr>
              <a:t>ö</a:t>
            </a:r>
            <a:r>
              <a:rPr lang="tr-TR" sz="2000" b="1" dirty="0">
                <a:effectLst/>
                <a:latin typeface="Palatino Linotype" panose="02040502050505030304" pitchFamily="18" charset="0"/>
                <a:ea typeface="Calibri" panose="020F0502020204030204" pitchFamily="34" charset="0"/>
                <a:cs typeface="Arial" panose="020B0604020202020204" pitchFamily="34" charset="0"/>
              </a:rPr>
              <a:t>zc</a:t>
            </a:r>
            <a:r>
              <a:rPr lang="tr-TR" sz="2000" b="1" dirty="0">
                <a:effectLst/>
                <a:latin typeface="Palatino Linotype" panose="02040502050505030304" pitchFamily="18" charset="0"/>
                <a:ea typeface="Calibri" panose="020F0502020204030204" pitchFamily="34" charset="0"/>
                <a:cs typeface="Calibri" panose="020F0502020204030204" pitchFamily="34" charset="0"/>
              </a:rPr>
              <a:t>ü</a:t>
            </a:r>
            <a:r>
              <a:rPr lang="tr-TR" sz="2000" b="1" dirty="0">
                <a:effectLst/>
                <a:latin typeface="Palatino Linotype" panose="02040502050505030304" pitchFamily="18" charset="0"/>
                <a:ea typeface="Calibri" panose="020F0502020204030204" pitchFamily="34" charset="0"/>
                <a:cs typeface="Arial" panose="020B0604020202020204" pitchFamily="34" charset="0"/>
              </a:rPr>
              <a:t>kler</a:t>
            </a:r>
          </a:p>
          <a:p>
            <a:pPr marL="45720" indent="0">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Küçük kâğıtlara sözcükler yazılır. </a:t>
            </a:r>
          </a:p>
          <a:p>
            <a:pPr marL="45720" indent="0">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Öğrencilerden sıra ile bir kâğıt seçmeleri istenir. Öğrenciler seçtikleri sözcüğün anlamını tahmin etmeye ve cümle içinde kullanmaya çalışır. </a:t>
            </a:r>
          </a:p>
          <a:p>
            <a:pPr marL="45720" indent="0">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Sonrasında uygun bir sözlük kullanılarak </a:t>
            </a:r>
            <a:r>
              <a:rPr lang="tr-TR" sz="2000" dirty="0">
                <a:effectLst/>
                <a:latin typeface="Palatino Linotype" panose="02040502050505030304" pitchFamily="18" charset="0"/>
                <a:ea typeface="Calibri" panose="020F0502020204030204" pitchFamily="34" charset="0"/>
                <a:cs typeface="Arial" panose="020B0604020202020204" pitchFamily="34" charset="0"/>
              </a:rPr>
              <a:t>sözcüğün anlamını okunur. </a:t>
            </a:r>
          </a:p>
          <a:p>
            <a:pPr marL="45720" indent="0">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Oyun kâğıtlar bitene kadar devam eder. </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40451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EAC58AD5-1AE7-CCE2-E7C0-5692C9219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56363623-9C75-4B46-F5D4-D6DEDC5022AC}"/>
              </a:ext>
            </a:extLst>
          </p:cNvPr>
          <p:cNvSpPr>
            <a:spLocks noGrp="1"/>
          </p:cNvSpPr>
          <p:nvPr>
            <p:ph sz="quarter" idx="13"/>
          </p:nvPr>
        </p:nvSpPr>
        <p:spPr>
          <a:xfrm>
            <a:off x="467544" y="731520"/>
            <a:ext cx="8208912" cy="5289768"/>
          </a:xfrm>
        </p:spPr>
        <p:txBody>
          <a:bodyPr>
            <a:normAutofit fontScale="92500" lnSpcReduction="10000"/>
          </a:bodyPr>
          <a:lstStyle/>
          <a:p>
            <a:pPr marL="45720" indent="0">
              <a:buNone/>
            </a:pPr>
            <a:endParaRPr lang="tr-TR" sz="2000" dirty="0">
              <a:latin typeface="Palatino Linotype" panose="02040502050505030304" pitchFamily="18" charset="0"/>
            </a:endParaRPr>
          </a:p>
          <a:p>
            <a:pPr marL="45720" indent="0" algn="ctr">
              <a:buNone/>
            </a:pPr>
            <a:endParaRPr lang="tr-TR" sz="2000" b="1" dirty="0">
              <a:latin typeface="Palatino Linotype" panose="02040502050505030304" pitchFamily="18" charset="0"/>
            </a:endParaRPr>
          </a:p>
          <a:p>
            <a:pPr marL="45720" indent="0" algn="ctr">
              <a:buNone/>
            </a:pPr>
            <a:r>
              <a:rPr lang="tr-TR" sz="2000" b="1" dirty="0">
                <a:latin typeface="Palatino Linotype" panose="02040502050505030304" pitchFamily="18" charset="0"/>
              </a:rPr>
              <a:t>Çeşitli Oyun ve Etkinlik Önerileri</a:t>
            </a:r>
          </a:p>
          <a:p>
            <a:pPr>
              <a:buFont typeface="Wingdings" pitchFamily="2" charset="2"/>
              <a:buChar char="Ø"/>
            </a:pPr>
            <a:r>
              <a:rPr lang="tr-TR" sz="2000" dirty="0">
                <a:latin typeface="Palatino Linotype" panose="02040502050505030304" pitchFamily="18" charset="0"/>
              </a:rPr>
              <a:t>Bilinmeyen kelimeleri en hızlı bulma oyunu</a:t>
            </a:r>
          </a:p>
          <a:p>
            <a:pPr>
              <a:buFont typeface="Wingdings" pitchFamily="2" charset="2"/>
              <a:buChar char="Ø"/>
            </a:pPr>
            <a:r>
              <a:rPr lang="tr-TR" sz="2000" dirty="0">
                <a:latin typeface="Palatino Linotype" panose="02040502050505030304" pitchFamily="18" charset="0"/>
              </a:rPr>
              <a:t>Anagram veya kelime oluşturma tipi etkinlikler</a:t>
            </a:r>
          </a:p>
          <a:p>
            <a:pPr>
              <a:buFont typeface="Wingdings" pitchFamily="2" charset="2"/>
              <a:buChar char="Ø"/>
            </a:pPr>
            <a:r>
              <a:rPr lang="tr-TR" sz="2000" dirty="0">
                <a:latin typeface="Palatino Linotype" panose="02040502050505030304" pitchFamily="18" charset="0"/>
              </a:rPr>
              <a:t>Harf temelli oyunlar (alfabe oyunu, tek harf oyunu, son harf oyunu vb.)</a:t>
            </a:r>
          </a:p>
          <a:p>
            <a:pPr>
              <a:buFont typeface="Wingdings" pitchFamily="2" charset="2"/>
              <a:buChar char="Ø"/>
            </a:pPr>
            <a:r>
              <a:rPr lang="tr-TR" sz="2000" dirty="0">
                <a:latin typeface="Palatino Linotype" panose="02040502050505030304" pitchFamily="18" charset="0"/>
              </a:rPr>
              <a:t>Evet/hayır sorularıyla kelimeyi tahmin etme oyunu</a:t>
            </a:r>
          </a:p>
          <a:p>
            <a:pPr>
              <a:buFont typeface="Wingdings" pitchFamily="2" charset="2"/>
              <a:buChar char="Ø"/>
            </a:pPr>
            <a:r>
              <a:rPr lang="tr-TR" sz="2000" dirty="0">
                <a:latin typeface="Palatino Linotype" panose="02040502050505030304" pitchFamily="18" charset="0"/>
              </a:rPr>
              <a:t>Türk Markası Oyunu</a:t>
            </a:r>
          </a:p>
          <a:p>
            <a:pPr>
              <a:buFont typeface="Wingdings" pitchFamily="2" charset="2"/>
              <a:buChar char="Ø"/>
            </a:pPr>
            <a:r>
              <a:rPr lang="tr-TR" sz="2000" dirty="0">
                <a:latin typeface="Palatino Linotype" panose="02040502050505030304" pitchFamily="18" charset="0"/>
              </a:rPr>
              <a:t>Duvar sözlüğü oluşturma</a:t>
            </a:r>
          </a:p>
          <a:p>
            <a:pPr>
              <a:buFont typeface="Wingdings" pitchFamily="2" charset="2"/>
              <a:buChar char="Ø"/>
            </a:pPr>
            <a:r>
              <a:rPr lang="tr-TR" sz="2000" dirty="0">
                <a:latin typeface="Palatino Linotype" panose="02040502050505030304" pitchFamily="18" charset="0"/>
              </a:rPr>
              <a:t>Şiir besteleme</a:t>
            </a:r>
          </a:p>
          <a:p>
            <a:pPr>
              <a:buFont typeface="Wingdings" pitchFamily="2" charset="2"/>
              <a:buChar char="Ø"/>
            </a:pPr>
            <a:r>
              <a:rPr lang="tr-TR" sz="2000" dirty="0">
                <a:latin typeface="Palatino Linotype" panose="02040502050505030304" pitchFamily="18" charset="0"/>
              </a:rPr>
              <a:t>Kelime defterleri oluşturma ve sergileme</a:t>
            </a:r>
          </a:p>
          <a:p>
            <a:pPr>
              <a:buFont typeface="Wingdings" pitchFamily="2" charset="2"/>
              <a:buChar char="Ø"/>
            </a:pPr>
            <a:r>
              <a:rPr lang="tr-TR" sz="2000" dirty="0">
                <a:latin typeface="Palatino Linotype" panose="02040502050505030304" pitchFamily="18" charset="0"/>
              </a:rPr>
              <a:t>Kelime ağacı / kelimeler sokağı oluşturma</a:t>
            </a:r>
          </a:p>
          <a:p>
            <a:pPr>
              <a:buFont typeface="Wingdings" pitchFamily="2" charset="2"/>
              <a:buChar char="Ø"/>
            </a:pPr>
            <a:r>
              <a:rPr lang="tr-TR" sz="2000" dirty="0">
                <a:latin typeface="Palatino Linotype" panose="02040502050505030304" pitchFamily="18" charset="0"/>
              </a:rPr>
              <a:t>Sözlük sergisi</a:t>
            </a:r>
          </a:p>
          <a:p>
            <a:pPr>
              <a:buFont typeface="Wingdings" pitchFamily="2" charset="2"/>
              <a:buChar char="Ø"/>
            </a:pPr>
            <a:r>
              <a:rPr lang="tr-TR" sz="2000" dirty="0">
                <a:latin typeface="Palatino Linotype" panose="02040502050505030304" pitchFamily="18" charset="0"/>
              </a:rPr>
              <a:t>Tanımı Bende Oyunu</a:t>
            </a:r>
          </a:p>
        </p:txBody>
      </p:sp>
    </p:spTree>
    <p:extLst>
      <p:ext uri="{BB962C8B-B14F-4D97-AF65-F5344CB8AC3E}">
        <p14:creationId xmlns:p14="http://schemas.microsoft.com/office/powerpoint/2010/main" val="81390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8AC030DE-1FB8-495E-D33C-24861B54A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607191" y="1412776"/>
            <a:ext cx="7929618" cy="4815742"/>
          </a:xfrm>
          <a:prstGeom prst="rect">
            <a:avLst/>
          </a:prstGeom>
        </p:spPr>
        <p:txBody>
          <a:bodyPr wrap="square">
            <a:spAutoFit/>
          </a:bodyPr>
          <a:lstStyle/>
          <a:p>
            <a:pPr algn="ctr"/>
            <a:r>
              <a:rPr lang="tr-TR" sz="2000" b="1" dirty="0">
                <a:solidFill>
                  <a:schemeClr val="tx2"/>
                </a:solidFill>
                <a:latin typeface="Palatino Linotype" panose="02040502050505030304" pitchFamily="18" charset="0"/>
              </a:rPr>
              <a:t>Sözlük Kullanımını Arttırmaya Yönelik Önerilen Eserler</a:t>
            </a:r>
          </a:p>
          <a:p>
            <a:pPr algn="ctr"/>
            <a:endParaRPr lang="tr-TR" sz="2000" b="1" dirty="0">
              <a:solidFill>
                <a:schemeClr val="tx2"/>
              </a:solidFill>
              <a:latin typeface="Palatino Linotype" panose="02040502050505030304" pitchFamily="18" charset="0"/>
            </a:endParaRPr>
          </a:p>
          <a:p>
            <a:pPr algn="just">
              <a:lnSpc>
                <a:spcPct val="150000"/>
              </a:lnSpc>
            </a:pPr>
            <a:r>
              <a:rPr lang="tr-TR" sz="2000" dirty="0">
                <a:solidFill>
                  <a:schemeClr val="tx2"/>
                </a:solidFill>
                <a:latin typeface="Palatino Linotype" panose="02040502050505030304" pitchFamily="18" charset="0"/>
              </a:rPr>
              <a:t>Öncelikle, Ortaöğretim Genel Müdürlüğünün hazırladığı Uygulama Kılavuzu’nda belirtilen eserler okutulmalıdır. Eserlerden, yeni kelime öğrenimine uygun stratejiler ve yöntemler dâhilinde faydalanılmalıdır.</a:t>
            </a:r>
          </a:p>
          <a:p>
            <a:pPr algn="just">
              <a:lnSpc>
                <a:spcPct val="150000"/>
              </a:lnSpc>
            </a:pPr>
            <a:r>
              <a:rPr lang="tr-TR" sz="2000" dirty="0">
                <a:solidFill>
                  <a:schemeClr val="tx2"/>
                </a:solidFill>
                <a:latin typeface="Palatino Linotype" panose="02040502050505030304" pitchFamily="18" charset="0"/>
              </a:rPr>
              <a:t>Bu listede yer almayan bir eseri okutmak isteyen öğretmenimiz ilçe koordinatörüne bilgi vermelidir. İlçe koordinatörümüz, il koordinatörümüzden onay almalıdır. Okutulmak istenen eser, il koordinatörümüz tarafından onaylandıktan sonra öğrencilerimizle buluşmalıdır.  </a:t>
            </a:r>
          </a:p>
        </p:txBody>
      </p:sp>
    </p:spTree>
    <p:extLst>
      <p:ext uri="{BB962C8B-B14F-4D97-AF65-F5344CB8AC3E}">
        <p14:creationId xmlns:p14="http://schemas.microsoft.com/office/powerpoint/2010/main" val="11644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metin, ekran görüntüsü, dikdörtgen, resim çerçevesi içeren bir resim&#10;&#10;Açıklama otomatik olarak oluşturuldu">
            <a:extLst>
              <a:ext uri="{FF2B5EF4-FFF2-40B4-BE49-F238E27FC236}">
                <a16:creationId xmlns:a16="http://schemas.microsoft.com/office/drawing/2014/main" xmlns="" id="{77AD8160-2245-6E55-04D3-412715F71B7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169" y="1"/>
            <a:ext cx="9166169" cy="6857999"/>
          </a:xfrm>
        </p:spPr>
      </p:pic>
      <p:sp>
        <p:nvSpPr>
          <p:cNvPr id="4" name="Dikdörtgen 3"/>
          <p:cNvSpPr/>
          <p:nvPr/>
        </p:nvSpPr>
        <p:spPr>
          <a:xfrm>
            <a:off x="755576" y="1988840"/>
            <a:ext cx="8001056" cy="3785652"/>
          </a:xfrm>
          <a:prstGeom prst="rect">
            <a:avLst/>
          </a:prstGeom>
        </p:spPr>
        <p:txBody>
          <a:bodyPr wrap="square">
            <a:spAutoFit/>
          </a:bodyPr>
          <a:lstStyle/>
          <a:p>
            <a:pPr algn="ctr"/>
            <a:r>
              <a:rPr lang="tr-TR" sz="2000" b="1" dirty="0">
                <a:effectLst/>
                <a:latin typeface="Palatino Linotype" panose="02040502050505030304" pitchFamily="18" charset="0"/>
              </a:rPr>
              <a:t>Okul Öncesi Eser Listesi</a:t>
            </a:r>
            <a:endParaRPr lang="tr-TR" sz="2000" dirty="0">
              <a:effectLst/>
              <a:latin typeface="Palatino Linotype" panose="02040502050505030304" pitchFamily="18" charset="0"/>
            </a:endParaRPr>
          </a:p>
          <a:p>
            <a:pPr>
              <a:buFont typeface="Arial" panose="020B0604020202020204" pitchFamily="34" charset="0"/>
              <a:buChar char="•"/>
            </a:pPr>
            <a:r>
              <a:rPr lang="tr-TR" sz="2000" dirty="0">
                <a:effectLst/>
                <a:latin typeface="Palatino Linotype" panose="02040502050505030304" pitchFamily="18" charset="0"/>
              </a:rPr>
              <a:t> 365 Gün Öykü Kitabı (53 Kitap) </a:t>
            </a:r>
          </a:p>
          <a:p>
            <a:pPr>
              <a:buFont typeface="Arial" panose="020B0604020202020204" pitchFamily="34" charset="0"/>
              <a:buChar char="•"/>
            </a:pPr>
            <a:r>
              <a:rPr lang="tr-TR" sz="2000" dirty="0">
                <a:effectLst/>
                <a:latin typeface="Palatino Linotype" panose="02040502050505030304" pitchFamily="18" charset="0"/>
              </a:rPr>
              <a:t> Eğitime Erken Eğitimle Başla: EÇE Projesi kapsamında hazırlanan öykü kitapları (36 Kitap) </a:t>
            </a:r>
          </a:p>
          <a:p>
            <a:pPr>
              <a:buFont typeface="Arial" panose="020B0604020202020204" pitchFamily="34" charset="0"/>
              <a:buChar char="•"/>
            </a:pPr>
            <a:r>
              <a:rPr lang="tr-TR" sz="2000" dirty="0">
                <a:effectLst/>
                <a:latin typeface="Palatino Linotype" panose="02040502050505030304" pitchFamily="18" charset="0"/>
              </a:rPr>
              <a:t> Eğitimde Birlikteyiz: Engeli Olan Çocuklar İçin Kapsayıcı Erken Çocukluk Eğitimi Projesi kapsamında hazırlanan öykü kitapları (36 Kitap) </a:t>
            </a:r>
          </a:p>
          <a:p>
            <a:pPr>
              <a:buFont typeface="Arial" panose="020B0604020202020204" pitchFamily="34" charset="0"/>
              <a:buChar char="•"/>
            </a:pPr>
            <a:r>
              <a:rPr lang="tr-TR" sz="2000" dirty="0">
                <a:effectLst/>
                <a:latin typeface="Palatino Linotype" panose="02040502050505030304" pitchFamily="18" charset="0"/>
              </a:rPr>
              <a:t> Demokrasi: Gelecek Bizim Öykü Kitapları (5 Kitap) </a:t>
            </a:r>
          </a:p>
          <a:p>
            <a:r>
              <a:rPr lang="tr-TR" sz="2000" dirty="0">
                <a:effectLst/>
                <a:latin typeface="Calibri" panose="020F0502020204030204" pitchFamily="34" charset="0"/>
              </a:rPr>
              <a:t/>
            </a:r>
            <a:br>
              <a:rPr lang="tr-TR" sz="2000" dirty="0">
                <a:effectLst/>
                <a:latin typeface="Calibri" panose="020F0502020204030204" pitchFamily="34" charset="0"/>
              </a:rPr>
            </a:br>
            <a:endParaRPr lang="tr-TR" sz="2000" dirty="0">
              <a:effectLst/>
              <a:latin typeface="Calibri" panose="020F0502020204030204" pitchFamily="34" charset="0"/>
            </a:endParaRPr>
          </a:p>
          <a:p>
            <a:r>
              <a:rPr lang="tr-TR" sz="2000" dirty="0">
                <a:effectLst/>
                <a:latin typeface="Calibri" panose="020F0502020204030204" pitchFamily="34" charset="0"/>
              </a:rPr>
              <a:t/>
            </a:r>
            <a:br>
              <a:rPr lang="tr-TR" sz="2000" dirty="0">
                <a:effectLst/>
                <a:latin typeface="Calibri" panose="020F0502020204030204" pitchFamily="34" charset="0"/>
              </a:rPr>
            </a:br>
            <a:endParaRPr lang="tr-TR" sz="2000" dirty="0">
              <a:effectLst/>
              <a:latin typeface="Calibri" panose="020F0502020204030204" pitchFamily="34" charset="0"/>
            </a:endParaRPr>
          </a:p>
        </p:txBody>
      </p:sp>
    </p:spTree>
    <p:extLst>
      <p:ext uri="{BB962C8B-B14F-4D97-AF65-F5344CB8AC3E}">
        <p14:creationId xmlns:p14="http://schemas.microsoft.com/office/powerpoint/2010/main" val="11644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43985B28-CAD6-9068-EAFC-12B27880B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0AD0E7C9-4F8A-E628-B159-3FEAB2DCC54E}"/>
              </a:ext>
            </a:extLst>
          </p:cNvPr>
          <p:cNvSpPr>
            <a:spLocks noGrp="1"/>
          </p:cNvSpPr>
          <p:nvPr>
            <p:ph sz="quarter" idx="13"/>
          </p:nvPr>
        </p:nvSpPr>
        <p:spPr>
          <a:xfrm>
            <a:off x="755576" y="1772816"/>
            <a:ext cx="7776864" cy="4176464"/>
          </a:xfrm>
        </p:spPr>
        <p:txBody>
          <a:bodyPr>
            <a:normAutofit/>
          </a:bodyPr>
          <a:lstStyle/>
          <a:p>
            <a:pPr marL="45720" indent="0" algn="ctr">
              <a:buNone/>
            </a:pPr>
            <a:r>
              <a:rPr lang="tr-TR" sz="2000" b="1" dirty="0">
                <a:effectLst/>
                <a:latin typeface="Palatino Linotype" panose="02040502050505030304" pitchFamily="18" charset="0"/>
              </a:rPr>
              <a:t>İlkokul Eser Listesi</a:t>
            </a:r>
            <a:endParaRPr lang="tr-TR" sz="2000" dirty="0">
              <a:effectLst/>
              <a:latin typeface="Palatino Linotype" panose="02040502050505030304" pitchFamily="18" charset="0"/>
            </a:endParaRPr>
          </a:p>
          <a:p>
            <a:pPr marL="45720" indent="0">
              <a:buNone/>
            </a:pPr>
            <a:r>
              <a:rPr lang="tr-TR" sz="2000" dirty="0">
                <a:effectLst/>
                <a:latin typeface="Palatino Linotype" panose="02040502050505030304" pitchFamily="18" charset="0"/>
              </a:rPr>
              <a:t>• TEGM Bizim Hikâyemiz Serisi (39 Kitap) </a:t>
            </a:r>
          </a:p>
          <a:p>
            <a:pPr marL="45720" indent="0">
              <a:buNone/>
            </a:pPr>
            <a:r>
              <a:rPr lang="tr-TR" sz="2000" dirty="0">
                <a:effectLst/>
                <a:latin typeface="Palatino Linotype" panose="02040502050505030304" pitchFamily="18" charset="0"/>
              </a:rPr>
              <a:t>• Türk Masalları </a:t>
            </a:r>
          </a:p>
          <a:p>
            <a:pPr marL="45720" indent="0">
              <a:buNone/>
            </a:pPr>
            <a:r>
              <a:rPr lang="tr-TR" sz="2000" dirty="0">
                <a:effectLst/>
                <a:latin typeface="Palatino Linotype" panose="02040502050505030304" pitchFamily="18" charset="0"/>
              </a:rPr>
              <a:t>• Türk Bilmeceleri </a:t>
            </a:r>
          </a:p>
          <a:p>
            <a:pPr marL="45720" indent="0">
              <a:buNone/>
            </a:pPr>
            <a:r>
              <a:rPr lang="tr-TR" sz="2000" dirty="0">
                <a:effectLst/>
                <a:latin typeface="Palatino Linotype" panose="02040502050505030304" pitchFamily="18" charset="0"/>
              </a:rPr>
              <a:t>• Türk Tekerlemeleri </a:t>
            </a:r>
          </a:p>
          <a:p>
            <a:pPr marL="45720" indent="0">
              <a:buNone/>
            </a:pPr>
            <a:r>
              <a:rPr lang="tr-TR" sz="2000" dirty="0">
                <a:effectLst/>
                <a:latin typeface="Palatino Linotype" panose="02040502050505030304" pitchFamily="18" charset="0"/>
              </a:rPr>
              <a:t>• Ömer Seyfettin Seçme Hikâyeler </a:t>
            </a:r>
          </a:p>
          <a:p>
            <a:pPr marL="45720" indent="0">
              <a:buNone/>
            </a:pPr>
            <a:r>
              <a:rPr lang="tr-TR" sz="2000" dirty="0">
                <a:effectLst/>
                <a:latin typeface="Palatino Linotype" panose="02040502050505030304" pitchFamily="18" charset="0"/>
              </a:rPr>
              <a:t>• Çocuk Şiirleri Antolojisi </a:t>
            </a:r>
          </a:p>
          <a:p>
            <a:pPr marL="45720" indent="0">
              <a:buNone/>
            </a:pPr>
            <a:r>
              <a:rPr lang="tr-TR" sz="2000" dirty="0">
                <a:effectLst/>
                <a:latin typeface="Palatino Linotype" panose="02040502050505030304" pitchFamily="18" charset="0"/>
              </a:rPr>
              <a:t>• Memleket Şiirleri Antolojisi </a:t>
            </a:r>
          </a:p>
          <a:p>
            <a:pPr marL="45720" indent="0">
              <a:buNone/>
            </a:pPr>
            <a:r>
              <a:rPr lang="tr-TR" sz="2000" dirty="0">
                <a:effectLst/>
                <a:latin typeface="Palatino Linotype" panose="02040502050505030304" pitchFamily="18" charset="0"/>
              </a:rPr>
              <a:t>• Mesneviden Seçme Hikâyeler </a:t>
            </a:r>
          </a:p>
          <a:p>
            <a:endParaRPr lang="tr-TR" dirty="0"/>
          </a:p>
        </p:txBody>
      </p:sp>
    </p:spTree>
    <p:extLst>
      <p:ext uri="{BB962C8B-B14F-4D97-AF65-F5344CB8AC3E}">
        <p14:creationId xmlns:p14="http://schemas.microsoft.com/office/powerpoint/2010/main" val="50267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4" name="Dikdörtgen 3"/>
          <p:cNvSpPr/>
          <p:nvPr/>
        </p:nvSpPr>
        <p:spPr>
          <a:xfrm>
            <a:off x="611560" y="2060848"/>
            <a:ext cx="7848872" cy="1446550"/>
          </a:xfrm>
          <a:prstGeom prst="rect">
            <a:avLst/>
          </a:prstGeom>
        </p:spPr>
        <p:txBody>
          <a:bodyPr wrap="square">
            <a:spAutoFit/>
          </a:bodyPr>
          <a:lstStyle/>
          <a:p>
            <a:pPr algn="ctr"/>
            <a:r>
              <a:rPr lang="tr-TR" sz="4400" b="1" dirty="0">
                <a:solidFill>
                  <a:schemeClr val="tx2"/>
                </a:solidFill>
                <a:latin typeface="Palatino Linotype" panose="02040502050505030304" pitchFamily="18" charset="0"/>
                <a:cs typeface="Arial" pitchFamily="34" charset="0"/>
              </a:rPr>
              <a:t>İstanbul Millî Eğitim Müdürlüğü</a:t>
            </a:r>
            <a:endParaRPr lang="tr-TR" sz="4400" b="1" dirty="0">
              <a:solidFill>
                <a:schemeClr val="tx2"/>
              </a:solidFill>
              <a:latin typeface="Palatino Linotype" panose="02040502050505030304" pitchFamily="18" charset="0"/>
            </a:endParaRPr>
          </a:p>
        </p:txBody>
      </p:sp>
      <p:sp>
        <p:nvSpPr>
          <p:cNvPr id="5" name="Dikdörtgen 4"/>
          <p:cNvSpPr/>
          <p:nvPr/>
        </p:nvSpPr>
        <p:spPr>
          <a:xfrm>
            <a:off x="791580" y="4005064"/>
            <a:ext cx="7560840" cy="1826654"/>
          </a:xfrm>
          <a:prstGeom prst="rect">
            <a:avLst/>
          </a:prstGeom>
        </p:spPr>
        <p:txBody>
          <a:bodyPr wrap="square">
            <a:spAutoFit/>
          </a:bodyPr>
          <a:lstStyle/>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Dilimizin Zenginlikleri Projesi</a:t>
            </a:r>
          </a:p>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“Sözlük Özgürlüktür”</a:t>
            </a:r>
          </a:p>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 </a:t>
            </a:r>
          </a:p>
        </p:txBody>
      </p:sp>
    </p:spTree>
    <p:extLst>
      <p:ext uri="{BB962C8B-B14F-4D97-AF65-F5344CB8AC3E}">
        <p14:creationId xmlns:p14="http://schemas.microsoft.com/office/powerpoint/2010/main" val="307687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8BD76003-C984-FB66-4B63-6FE72D6A2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406321D8-99FA-52B8-231C-08E53E98D1BB}"/>
              </a:ext>
            </a:extLst>
          </p:cNvPr>
          <p:cNvSpPr>
            <a:spLocks noGrp="1"/>
          </p:cNvSpPr>
          <p:nvPr>
            <p:ph sz="quarter" idx="13"/>
          </p:nvPr>
        </p:nvSpPr>
        <p:spPr>
          <a:xfrm>
            <a:off x="467544" y="1783876"/>
            <a:ext cx="8208912" cy="4309420"/>
          </a:xfrm>
        </p:spPr>
        <p:txBody>
          <a:bodyPr numCol="2">
            <a:noAutofit/>
          </a:bodyPr>
          <a:lstStyle/>
          <a:p>
            <a:pPr marL="45720" indent="0">
              <a:buNone/>
            </a:pPr>
            <a:r>
              <a:rPr lang="tr-TR" sz="1800" dirty="0">
                <a:effectLst/>
                <a:latin typeface="Palatino Linotype" panose="02040502050505030304" pitchFamily="18" charset="0"/>
              </a:rPr>
              <a:t>• Türk Masalları </a:t>
            </a:r>
          </a:p>
          <a:p>
            <a:pPr marL="45720" indent="0">
              <a:buNone/>
            </a:pPr>
            <a:r>
              <a:rPr lang="tr-TR" sz="1800" dirty="0">
                <a:effectLst/>
                <a:latin typeface="Palatino Linotype" panose="02040502050505030304" pitchFamily="18" charset="0"/>
              </a:rPr>
              <a:t>• Türk Bilmeceleri </a:t>
            </a:r>
          </a:p>
          <a:p>
            <a:pPr marL="45720" indent="0">
              <a:buNone/>
            </a:pPr>
            <a:r>
              <a:rPr lang="tr-TR" sz="1800" dirty="0">
                <a:effectLst/>
                <a:latin typeface="Palatino Linotype" panose="02040502050505030304" pitchFamily="18" charset="0"/>
              </a:rPr>
              <a:t>• Türk Tekerlemeleri </a:t>
            </a:r>
          </a:p>
          <a:p>
            <a:pPr marL="45720" indent="0">
              <a:buNone/>
            </a:pPr>
            <a:r>
              <a:rPr lang="tr-TR" sz="1800" dirty="0">
                <a:effectLst/>
                <a:latin typeface="Palatino Linotype" panose="02040502050505030304" pitchFamily="18" charset="0"/>
              </a:rPr>
              <a:t>• Dede Korkut Hikâyeleri (6, 7, 8. Sınıflar için) </a:t>
            </a:r>
          </a:p>
          <a:p>
            <a:pPr marL="45720" indent="0">
              <a:buNone/>
            </a:pPr>
            <a:r>
              <a:rPr lang="tr-TR" sz="1800" dirty="0">
                <a:effectLst/>
                <a:latin typeface="Palatino Linotype" panose="02040502050505030304" pitchFamily="18" charset="0"/>
              </a:rPr>
              <a:t>• Ömer Seyfettin/ Seçme Hikâyeler </a:t>
            </a:r>
          </a:p>
          <a:p>
            <a:pPr marL="45720" indent="0">
              <a:buNone/>
            </a:pPr>
            <a:r>
              <a:rPr lang="tr-TR" sz="1800" dirty="0">
                <a:effectLst/>
                <a:latin typeface="Palatino Linotype" panose="02040502050505030304" pitchFamily="18" charset="0"/>
              </a:rPr>
              <a:t>• Refik Halit Karay/ Seçme Hikâyeler </a:t>
            </a:r>
          </a:p>
          <a:p>
            <a:pPr marL="45720" indent="0">
              <a:buNone/>
            </a:pPr>
            <a:r>
              <a:rPr lang="tr-TR" sz="1800" dirty="0">
                <a:effectLst/>
                <a:latin typeface="Palatino Linotype" panose="02040502050505030304" pitchFamily="18" charset="0"/>
              </a:rPr>
              <a:t>• Sait Faik Abasıyanık/ Seçme Hikâyeler </a:t>
            </a:r>
          </a:p>
          <a:p>
            <a:pPr marL="45720" indent="0">
              <a:buNone/>
            </a:pPr>
            <a:r>
              <a:rPr lang="tr-TR" sz="1800" dirty="0">
                <a:effectLst/>
                <a:latin typeface="Palatino Linotype" panose="02040502050505030304" pitchFamily="18" charset="0"/>
              </a:rPr>
              <a:t>• Çocuk Şiirleri Antolojisi </a:t>
            </a:r>
          </a:p>
          <a:p>
            <a:pPr marL="45720" indent="0">
              <a:buNone/>
            </a:pPr>
            <a:r>
              <a:rPr lang="tr-TR" sz="1800" dirty="0">
                <a:effectLst/>
                <a:latin typeface="Palatino Linotype" panose="02040502050505030304" pitchFamily="18" charset="0"/>
              </a:rPr>
              <a:t>• Memleket Şiirleri Antolojisi </a:t>
            </a:r>
          </a:p>
          <a:p>
            <a:pPr marL="45720" indent="0">
              <a:buNone/>
            </a:pPr>
            <a:r>
              <a:rPr lang="tr-TR" sz="1800" dirty="0">
                <a:effectLst/>
                <a:latin typeface="Palatino Linotype" panose="02040502050505030304" pitchFamily="18" charset="0"/>
              </a:rPr>
              <a:t>• Safahat (5, 6, 7, 8. Sınıflar için) </a:t>
            </a:r>
          </a:p>
          <a:p>
            <a:pPr marL="45720" indent="0">
              <a:buNone/>
            </a:pPr>
            <a:r>
              <a:rPr lang="tr-TR" sz="1800" dirty="0">
                <a:effectLst/>
                <a:latin typeface="Palatino Linotype" panose="02040502050505030304" pitchFamily="18" charset="0"/>
              </a:rPr>
              <a:t>• Mesneviden Seçme Hikâyeler (6, 7, 8. Sınıflar için) </a:t>
            </a:r>
          </a:p>
          <a:p>
            <a:pPr marL="45720" indent="0">
              <a:buNone/>
            </a:pPr>
            <a:r>
              <a:rPr lang="tr-TR" sz="1800" dirty="0">
                <a:effectLst/>
                <a:latin typeface="Palatino Linotype" panose="02040502050505030304" pitchFamily="18" charset="0"/>
              </a:rPr>
              <a:t>• Yunus Emre Divanı (5, 6, 7, 8. Sınıflar) </a:t>
            </a:r>
          </a:p>
          <a:p>
            <a:pPr marL="45720" indent="0">
              <a:buNone/>
            </a:pPr>
            <a:r>
              <a:rPr lang="tr-TR" sz="1800" dirty="0">
                <a:effectLst/>
                <a:latin typeface="Palatino Linotype" panose="02040502050505030304" pitchFamily="18" charset="0"/>
              </a:rPr>
              <a:t>• Fatih Sultan </a:t>
            </a:r>
            <a:r>
              <a:rPr lang="tr-TR" sz="1800" dirty="0" err="1">
                <a:effectLst/>
                <a:latin typeface="Palatino Linotype" panose="02040502050505030304" pitchFamily="18" charset="0"/>
              </a:rPr>
              <a:t>Mehmed’e</a:t>
            </a:r>
            <a:r>
              <a:rPr lang="tr-TR" sz="1800" dirty="0">
                <a:effectLst/>
                <a:latin typeface="Palatino Linotype" panose="02040502050505030304" pitchFamily="18" charset="0"/>
              </a:rPr>
              <a:t> Nasihatler (5, 6, 7, 8. Sınıflar) </a:t>
            </a:r>
          </a:p>
          <a:p>
            <a:pPr marL="45720" indent="0">
              <a:buNone/>
            </a:pPr>
            <a:r>
              <a:rPr lang="tr-TR" sz="1800" dirty="0">
                <a:effectLst/>
                <a:latin typeface="Palatino Linotype" panose="02040502050505030304" pitchFamily="18" charset="0"/>
              </a:rPr>
              <a:t>• Mesnevi’nin Ruhu (7, 8. Sınıflar) </a:t>
            </a:r>
          </a:p>
          <a:p>
            <a:pPr marL="45720" indent="0">
              <a:buNone/>
            </a:pPr>
            <a:r>
              <a:rPr lang="tr-TR" sz="1800" dirty="0">
                <a:effectLst/>
                <a:latin typeface="Palatino Linotype" panose="02040502050505030304" pitchFamily="18" charset="0"/>
              </a:rPr>
              <a:t>• Kâmil İnsan (8. Sınıflar) </a:t>
            </a:r>
          </a:p>
          <a:p>
            <a:pPr marL="45720" indent="0">
              <a:buNone/>
            </a:pPr>
            <a:r>
              <a:rPr lang="tr-TR" sz="1800" dirty="0">
                <a:effectLst/>
                <a:latin typeface="Palatino Linotype" panose="02040502050505030304" pitchFamily="18" charset="0"/>
              </a:rPr>
              <a:t>• Ebu Ali Sina Hikayeleri (7, 8. Sınıflar) </a:t>
            </a:r>
          </a:p>
          <a:p>
            <a:pPr marL="45720" indent="0">
              <a:buNone/>
            </a:pPr>
            <a:r>
              <a:rPr lang="tr-TR" sz="1800" dirty="0">
                <a:effectLst/>
                <a:latin typeface="Palatino Linotype" panose="02040502050505030304" pitchFamily="18" charset="0"/>
              </a:rPr>
              <a:t>• Yüce Hedefler Kitabı (8. Sınıflar) </a:t>
            </a:r>
          </a:p>
          <a:p>
            <a:endParaRPr lang="tr-TR" sz="1400" dirty="0"/>
          </a:p>
        </p:txBody>
      </p:sp>
      <p:sp>
        <p:nvSpPr>
          <p:cNvPr id="6" name="Metin kutusu 5">
            <a:extLst>
              <a:ext uri="{FF2B5EF4-FFF2-40B4-BE49-F238E27FC236}">
                <a16:creationId xmlns:a16="http://schemas.microsoft.com/office/drawing/2014/main" xmlns="" id="{549B7BCE-38BC-0B8B-1656-E3A4C5B5E111}"/>
              </a:ext>
            </a:extLst>
          </p:cNvPr>
          <p:cNvSpPr txBox="1"/>
          <p:nvPr/>
        </p:nvSpPr>
        <p:spPr>
          <a:xfrm>
            <a:off x="2339752" y="1412776"/>
            <a:ext cx="4464496" cy="369332"/>
          </a:xfrm>
          <a:prstGeom prst="rect">
            <a:avLst/>
          </a:prstGeom>
          <a:noFill/>
        </p:spPr>
        <p:txBody>
          <a:bodyPr wrap="square" rtlCol="0">
            <a:spAutoFit/>
          </a:bodyPr>
          <a:lstStyle/>
          <a:p>
            <a:pPr algn="ctr"/>
            <a:r>
              <a:rPr lang="tr-TR" b="1" dirty="0">
                <a:latin typeface="Palatino Linotype" panose="02040502050505030304" pitchFamily="18" charset="0"/>
              </a:rPr>
              <a:t>Ortaokul Eser Listesi</a:t>
            </a:r>
          </a:p>
        </p:txBody>
      </p:sp>
    </p:spTree>
    <p:extLst>
      <p:ext uri="{BB962C8B-B14F-4D97-AF65-F5344CB8AC3E}">
        <p14:creationId xmlns:p14="http://schemas.microsoft.com/office/powerpoint/2010/main" val="324163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8730EBD8-6BF2-C400-935B-6D0F81F11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2756486E-A585-C5F3-A3EB-0FEACDD20367}"/>
              </a:ext>
            </a:extLst>
          </p:cNvPr>
          <p:cNvSpPr>
            <a:spLocks noGrp="1"/>
          </p:cNvSpPr>
          <p:nvPr>
            <p:ph sz="quarter" idx="13"/>
          </p:nvPr>
        </p:nvSpPr>
        <p:spPr>
          <a:xfrm>
            <a:off x="755576" y="1556792"/>
            <a:ext cx="7704856" cy="4536504"/>
          </a:xfrm>
        </p:spPr>
        <p:txBody>
          <a:bodyPr>
            <a:normAutofit fontScale="92500" lnSpcReduction="20000"/>
          </a:bodyPr>
          <a:lstStyle/>
          <a:p>
            <a:pPr marL="45720" indent="0" algn="ctr">
              <a:buNone/>
            </a:pPr>
            <a:r>
              <a:rPr lang="tr-TR" b="1" dirty="0">
                <a:effectLst/>
                <a:latin typeface="Palatino Linotype" panose="02040502050505030304" pitchFamily="18" charset="0"/>
              </a:rPr>
              <a:t>Lise Eser Listesi </a:t>
            </a:r>
            <a:endParaRPr lang="tr-TR" dirty="0">
              <a:effectLst/>
              <a:latin typeface="Palatino Linotype" panose="02040502050505030304" pitchFamily="18" charset="0"/>
            </a:endParaRPr>
          </a:p>
          <a:p>
            <a:pPr marL="45720" indent="0">
              <a:buNone/>
            </a:pPr>
            <a:r>
              <a:rPr lang="tr-TR" dirty="0">
                <a:effectLst/>
                <a:latin typeface="Palatino Linotype" panose="02040502050505030304" pitchFamily="18" charset="0"/>
              </a:rPr>
              <a:t>• Safahat (Hazırlık, 9, 10, 11, 12.Sınıflar) </a:t>
            </a:r>
          </a:p>
          <a:p>
            <a:pPr marL="45720" indent="0">
              <a:buNone/>
            </a:pPr>
            <a:r>
              <a:rPr lang="tr-TR" dirty="0">
                <a:effectLst/>
                <a:latin typeface="Palatino Linotype" panose="02040502050505030304" pitchFamily="18" charset="0"/>
              </a:rPr>
              <a:t>• Yunus Emre Divanı (Hazırlık, 9, 10, 11, 12. Sınıflar) </a:t>
            </a:r>
          </a:p>
          <a:p>
            <a:pPr marL="45720" indent="0">
              <a:buNone/>
            </a:pPr>
            <a:r>
              <a:rPr lang="tr-TR" dirty="0">
                <a:effectLst/>
                <a:latin typeface="Palatino Linotype" panose="02040502050505030304" pitchFamily="18" charset="0"/>
              </a:rPr>
              <a:t>• İlimlerin Sayımı (11, 12. Sınıflar) </a:t>
            </a:r>
          </a:p>
          <a:p>
            <a:pPr marL="45720" indent="0">
              <a:buNone/>
            </a:pPr>
            <a:r>
              <a:rPr lang="tr-TR" dirty="0">
                <a:effectLst/>
                <a:latin typeface="Palatino Linotype" panose="02040502050505030304" pitchFamily="18" charset="0"/>
              </a:rPr>
              <a:t>• </a:t>
            </a:r>
            <a:r>
              <a:rPr lang="tr-TR" dirty="0" err="1">
                <a:solidFill>
                  <a:srgbClr val="1F2023"/>
                </a:solidFill>
                <a:effectLst/>
                <a:latin typeface="Palatino Linotype" panose="02040502050505030304" pitchFamily="18" charset="0"/>
              </a:rPr>
              <a:t>Mîzânü'l</a:t>
            </a:r>
            <a:r>
              <a:rPr lang="tr-TR" dirty="0">
                <a:solidFill>
                  <a:srgbClr val="1F2023"/>
                </a:solidFill>
                <a:effectLst/>
                <a:latin typeface="Palatino Linotype" panose="02040502050505030304" pitchFamily="18" charset="0"/>
              </a:rPr>
              <a:t>-Hak </a:t>
            </a:r>
            <a:r>
              <a:rPr lang="tr-TR" dirty="0">
                <a:effectLst/>
                <a:latin typeface="Palatino Linotype" panose="02040502050505030304" pitchFamily="18" charset="0"/>
              </a:rPr>
              <a:t>(10,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Ahmed</a:t>
            </a:r>
            <a:r>
              <a:rPr lang="tr-TR" dirty="0">
                <a:effectLst/>
                <a:latin typeface="Palatino Linotype" panose="02040502050505030304" pitchFamily="18" charset="0"/>
              </a:rPr>
              <a:t> Cevdet Paşa ve Mecelle (Hazırlık, 9, 10, 11, 12. Sınıflar) </a:t>
            </a:r>
          </a:p>
          <a:p>
            <a:pPr marL="45720" indent="0">
              <a:buNone/>
            </a:pPr>
            <a:r>
              <a:rPr lang="tr-TR" dirty="0">
                <a:effectLst/>
                <a:latin typeface="Palatino Linotype" panose="02040502050505030304" pitchFamily="18" charset="0"/>
              </a:rPr>
              <a:t>• Leyla </a:t>
            </a:r>
            <a:r>
              <a:rPr lang="tr-TR" dirty="0" err="1">
                <a:effectLst/>
                <a:latin typeface="Palatino Linotype" panose="02040502050505030304" pitchFamily="18" charset="0"/>
              </a:rPr>
              <a:t>vü</a:t>
            </a:r>
            <a:r>
              <a:rPr lang="tr-TR" dirty="0">
                <a:effectLst/>
                <a:latin typeface="Palatino Linotype" panose="02040502050505030304" pitchFamily="18" charset="0"/>
              </a:rPr>
              <a:t> Mecnun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Rind</a:t>
            </a:r>
            <a:r>
              <a:rPr lang="tr-TR" dirty="0">
                <a:effectLst/>
                <a:latin typeface="Palatino Linotype" panose="02040502050505030304" pitchFamily="18" charset="0"/>
              </a:rPr>
              <a:t> ile </a:t>
            </a:r>
            <a:r>
              <a:rPr lang="tr-TR" dirty="0" err="1">
                <a:effectLst/>
                <a:latin typeface="Palatino Linotype" panose="02040502050505030304" pitchFamily="18" charset="0"/>
              </a:rPr>
              <a:t>Zâhid</a:t>
            </a:r>
            <a:r>
              <a:rPr lang="tr-TR" dirty="0">
                <a:effectLst/>
                <a:latin typeface="Palatino Linotype" panose="02040502050505030304" pitchFamily="18" charset="0"/>
              </a:rPr>
              <a:t> Sıhhat ile Maraz (11, 12. Sınıflar) </a:t>
            </a:r>
          </a:p>
          <a:p>
            <a:pPr marL="45720" indent="0">
              <a:buNone/>
            </a:pPr>
            <a:r>
              <a:rPr lang="tr-TR" dirty="0">
                <a:effectLst/>
                <a:latin typeface="Palatino Linotype" panose="02040502050505030304" pitchFamily="18" charset="0"/>
              </a:rPr>
              <a:t>• Ahlak Dersleri (Hazırlık, 9, 10, 11, 12. Sınıflar) </a:t>
            </a:r>
          </a:p>
          <a:p>
            <a:pPr marL="45720" indent="0">
              <a:buNone/>
            </a:pPr>
            <a:r>
              <a:rPr lang="tr-TR" dirty="0">
                <a:effectLst/>
                <a:latin typeface="Palatino Linotype" panose="02040502050505030304" pitchFamily="18" charset="0"/>
              </a:rPr>
              <a:t>• Siyasetname (Hazırlık, 9, 10, 11, 12. Sınıflar) </a:t>
            </a:r>
          </a:p>
          <a:p>
            <a:pPr marL="45720" indent="0">
              <a:buNone/>
            </a:pPr>
            <a:r>
              <a:rPr lang="tr-TR" dirty="0">
                <a:effectLst/>
                <a:latin typeface="Palatino Linotype" panose="02040502050505030304" pitchFamily="18" charset="0"/>
              </a:rPr>
              <a:t>• Pendname-i Attar Şerhi (Hazırlık, 9, 10,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Tehzibu’l</a:t>
            </a:r>
            <a:r>
              <a:rPr lang="tr-TR" dirty="0">
                <a:effectLst/>
                <a:latin typeface="Palatino Linotype" panose="02040502050505030304" pitchFamily="18" charset="0"/>
              </a:rPr>
              <a:t> Ahlak (Hazırlık, 9, 10, 11, 12. Sınıflar)</a:t>
            </a:r>
          </a:p>
          <a:p>
            <a:pPr marL="45720" indent="0">
              <a:buNone/>
            </a:pPr>
            <a:r>
              <a:rPr lang="tr-TR" dirty="0">
                <a:effectLst/>
                <a:latin typeface="Palatino Linotype" panose="02040502050505030304" pitchFamily="18" charset="0"/>
              </a:rPr>
              <a:t>• Ariflerin Delili (10, 11, 12.Sınıflar) </a:t>
            </a:r>
          </a:p>
          <a:p>
            <a:pPr>
              <a:buFont typeface="Arial" panose="020B0604020202020204" pitchFamily="34" charset="0"/>
              <a:buChar char="•"/>
            </a:pPr>
            <a:endParaRPr lang="tr-TR" dirty="0">
              <a:effectLst/>
              <a:latin typeface="Calibri" panose="020F0502020204030204" pitchFamily="34" charset="0"/>
            </a:endParaRPr>
          </a:p>
          <a:p>
            <a:endParaRPr lang="tr-TR" dirty="0"/>
          </a:p>
        </p:txBody>
      </p:sp>
    </p:spTree>
    <p:extLst>
      <p:ext uri="{BB962C8B-B14F-4D97-AF65-F5344CB8AC3E}">
        <p14:creationId xmlns:p14="http://schemas.microsoft.com/office/powerpoint/2010/main" val="48070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C74F664A-757C-69D8-9EF3-1982167D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9CBE0D5D-7BBC-FF91-500A-665EF39FF29D}"/>
              </a:ext>
            </a:extLst>
          </p:cNvPr>
          <p:cNvSpPr>
            <a:spLocks noGrp="1"/>
          </p:cNvSpPr>
          <p:nvPr>
            <p:ph sz="quarter" idx="13"/>
          </p:nvPr>
        </p:nvSpPr>
        <p:spPr>
          <a:xfrm>
            <a:off x="467544" y="1819886"/>
            <a:ext cx="8136904" cy="4464496"/>
          </a:xfrm>
        </p:spPr>
        <p:txBody>
          <a:bodyPr numCol="2">
            <a:noAutofit/>
          </a:bodyPr>
          <a:lstStyle/>
          <a:p>
            <a:pPr marL="45720" indent="0">
              <a:buNone/>
            </a:pPr>
            <a:r>
              <a:rPr lang="tr-TR" sz="1100" b="1" dirty="0">
                <a:effectLst/>
                <a:latin typeface="Palatino Linotype" panose="02040502050505030304" pitchFamily="18" charset="0"/>
              </a:rPr>
              <a:t>a) Türkçe Sözlük Kaynakçası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Büyük Türkçe Sözlük </a:t>
            </a:r>
          </a:p>
          <a:p>
            <a:pPr marL="45720" indent="0">
              <a:buNone/>
            </a:pPr>
            <a:r>
              <a:rPr lang="tr-TR" sz="1100" dirty="0">
                <a:effectLst/>
                <a:latin typeface="Palatino Linotype" panose="02040502050505030304" pitchFamily="18" charset="0"/>
              </a:rPr>
              <a:t>• Türk Dili Sözlüğü </a:t>
            </a:r>
          </a:p>
          <a:p>
            <a:pPr marL="45720" indent="0">
              <a:buNone/>
            </a:pPr>
            <a:r>
              <a:rPr lang="tr-TR" sz="1100" dirty="0">
                <a:effectLst/>
                <a:latin typeface="Palatino Linotype" panose="02040502050505030304" pitchFamily="18" charset="0"/>
              </a:rPr>
              <a:t>• Dilbilgisi Terimleri Sözlüğü </a:t>
            </a:r>
          </a:p>
          <a:p>
            <a:pPr marL="45720" indent="0">
              <a:buNone/>
            </a:pPr>
            <a:r>
              <a:rPr lang="tr-TR" sz="1100" dirty="0">
                <a:effectLst/>
                <a:latin typeface="Palatino Linotype" panose="02040502050505030304" pitchFamily="18" charset="0"/>
              </a:rPr>
              <a:t>• Türkçe Sözlük I-II </a:t>
            </a:r>
          </a:p>
          <a:p>
            <a:pPr marL="45720" indent="0">
              <a:buNone/>
            </a:pPr>
            <a:r>
              <a:rPr lang="tr-TR" sz="1100" dirty="0">
                <a:effectLst/>
                <a:latin typeface="Palatino Linotype" panose="02040502050505030304" pitchFamily="18" charset="0"/>
              </a:rPr>
              <a:t>• Türkçe Sözlük I-IV </a:t>
            </a:r>
          </a:p>
          <a:p>
            <a:pPr marL="45720" indent="0">
              <a:buNone/>
            </a:pPr>
            <a:r>
              <a:rPr lang="tr-TR" sz="1100" dirty="0">
                <a:effectLst/>
                <a:latin typeface="Palatino Linotype" panose="02040502050505030304" pitchFamily="18" charset="0"/>
              </a:rPr>
              <a:t>• Sınıflandırılmış Türk Atasözleri </a:t>
            </a:r>
          </a:p>
          <a:p>
            <a:pPr>
              <a:buFont typeface="Arial" panose="020B0604020202020204" pitchFamily="34" charset="0"/>
              <a:buChar char="•"/>
            </a:pPr>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b) Türkçe sözlükler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Pratik Türkçe Sözlük </a:t>
            </a:r>
          </a:p>
          <a:p>
            <a:pPr marL="45720" indent="0">
              <a:buNone/>
            </a:pPr>
            <a:r>
              <a:rPr lang="tr-TR" sz="1100" dirty="0">
                <a:effectLst/>
                <a:latin typeface="Palatino Linotype" panose="02040502050505030304" pitchFamily="18" charset="0"/>
              </a:rPr>
              <a:t>• Büyük Türkçe Sözlük </a:t>
            </a:r>
          </a:p>
          <a:p>
            <a:pPr marL="45720" indent="0">
              <a:buNone/>
            </a:pPr>
            <a:r>
              <a:rPr lang="tr-TR" sz="1100" dirty="0">
                <a:effectLst/>
                <a:latin typeface="Palatino Linotype" panose="02040502050505030304" pitchFamily="18" charset="0"/>
              </a:rPr>
              <a:t>• Türk Dili Sözlüğü </a:t>
            </a:r>
          </a:p>
          <a:p>
            <a:pPr marL="45720" indent="0">
              <a:buNone/>
            </a:pPr>
            <a:r>
              <a:rPr lang="tr-TR" sz="1100" dirty="0">
                <a:effectLst/>
                <a:latin typeface="Palatino Linotype" panose="02040502050505030304" pitchFamily="18" charset="0"/>
              </a:rPr>
              <a:t>• Hayat Büyük Türkçe Sözlüğü </a:t>
            </a:r>
          </a:p>
          <a:p>
            <a:pPr marL="45720" indent="0">
              <a:buNone/>
            </a:pPr>
            <a:r>
              <a:rPr lang="tr-TR" sz="1100" dirty="0">
                <a:effectLst/>
                <a:latin typeface="Palatino Linotype" panose="02040502050505030304" pitchFamily="18" charset="0"/>
              </a:rPr>
              <a:t>• Türkçe Sözlük </a:t>
            </a:r>
          </a:p>
          <a:p>
            <a:pPr marL="45720" indent="0">
              <a:buNone/>
            </a:pPr>
            <a:r>
              <a:rPr lang="tr-TR" sz="1100" dirty="0">
                <a:effectLst/>
                <a:latin typeface="Palatino Linotype" panose="02040502050505030304" pitchFamily="18" charset="0"/>
              </a:rPr>
              <a:t>• Türkçe Öğreten Sözlük </a:t>
            </a:r>
          </a:p>
          <a:p>
            <a:pPr marL="45720" indent="0">
              <a:buNone/>
            </a:pPr>
            <a:r>
              <a:rPr lang="tr-TR" sz="1100" dirty="0">
                <a:effectLst/>
                <a:latin typeface="Palatino Linotype" panose="02040502050505030304" pitchFamily="18" charset="0"/>
              </a:rPr>
              <a:t>• Resimli Türkçe Sözlük </a:t>
            </a:r>
          </a:p>
          <a:p>
            <a:pPr marL="45720" indent="0">
              <a:buNone/>
            </a:pPr>
            <a:r>
              <a:rPr lang="tr-TR" sz="1100" dirty="0">
                <a:effectLst/>
                <a:latin typeface="Palatino Linotype" panose="02040502050505030304" pitchFamily="18" charset="0"/>
              </a:rPr>
              <a:t/>
            </a:r>
            <a:br>
              <a:rPr lang="tr-TR" sz="1100" dirty="0">
                <a:effectLst/>
                <a:latin typeface="Palatino Linotype" panose="02040502050505030304" pitchFamily="18" charset="0"/>
              </a:rPr>
            </a:br>
            <a:endParaRPr lang="tr-TR" sz="1100" dirty="0">
              <a:effectLst/>
              <a:latin typeface="Palatino Linotype" panose="02040502050505030304" pitchFamily="18" charset="0"/>
            </a:endParaRPr>
          </a:p>
          <a:p>
            <a:endParaRPr lang="tr-TR" sz="1100" b="1" dirty="0">
              <a:effectLst/>
              <a:latin typeface="Palatino Linotype" panose="02040502050505030304" pitchFamily="18" charset="0"/>
            </a:endParaRPr>
          </a:p>
          <a:p>
            <a:endParaRPr lang="tr-TR" sz="1100" b="1" dirty="0">
              <a:latin typeface="Palatino Linotype" panose="02040502050505030304" pitchFamily="18" charset="0"/>
            </a:endParaRPr>
          </a:p>
          <a:p>
            <a:pPr marL="45720" indent="0">
              <a:buNone/>
            </a:pPr>
            <a:r>
              <a:rPr lang="tr-TR" sz="1100" b="1" dirty="0">
                <a:effectLst/>
                <a:latin typeface="Palatino Linotype" panose="02040502050505030304" pitchFamily="18" charset="0"/>
              </a:rPr>
              <a:t>c) Türkçe Eş Anlamlı ve Karşıt Anlamlılar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Türkçede Anlamdaş ve Karşıt Kelimeler Sözlüğü </a:t>
            </a:r>
          </a:p>
          <a:p>
            <a:pPr marL="45720" indent="0">
              <a:buNone/>
            </a:pPr>
            <a:r>
              <a:rPr lang="tr-TR" sz="1100" dirty="0">
                <a:effectLst/>
                <a:latin typeface="Palatino Linotype" panose="02040502050505030304" pitchFamily="18" charset="0"/>
              </a:rPr>
              <a:t>• Türkçede Yakın ve Karşıt Anlamlılar Sözlüğü </a:t>
            </a:r>
          </a:p>
          <a:p>
            <a:pPr marL="45720" indent="0">
              <a:buNone/>
            </a:pPr>
            <a:r>
              <a:rPr lang="tr-TR" sz="1100" dirty="0">
                <a:effectLst/>
                <a:latin typeface="Palatino Linotype" panose="02040502050505030304" pitchFamily="18" charset="0"/>
              </a:rPr>
              <a:t>• Türkçede Eş ve Karşıt Anlamlar Sözlüğü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d) Deyimler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Atasözleri ve Deyimler Sözlüğü </a:t>
            </a:r>
          </a:p>
          <a:p>
            <a:pPr marL="45720" indent="0">
              <a:buNone/>
            </a:pPr>
            <a:r>
              <a:rPr lang="tr-TR" sz="1100" dirty="0">
                <a:effectLst/>
                <a:latin typeface="Palatino Linotype" panose="02040502050505030304" pitchFamily="18" charset="0"/>
              </a:rPr>
              <a:t>• Ortak Kültür Sözlüğü </a:t>
            </a:r>
          </a:p>
          <a:p>
            <a:pPr marL="45720" indent="0">
              <a:buNone/>
            </a:pPr>
            <a:r>
              <a:rPr lang="tr-TR" sz="1100" dirty="0">
                <a:effectLst/>
                <a:latin typeface="Palatino Linotype" panose="02040502050505030304" pitchFamily="18" charset="0"/>
              </a:rPr>
              <a:t>• Sınıflandırılmış Türk Atasözleri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e) Söyleyiş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Konuşma Dili ve Türkiye Türkçesinin Söyleyiş Sözlüğü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f) Farklı Alanlarda Sözlükler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Türkçe Bitki Adları Sözlüğü </a:t>
            </a:r>
          </a:p>
          <a:p>
            <a:pPr marL="45720" indent="0">
              <a:buNone/>
            </a:pPr>
            <a:r>
              <a:rPr lang="tr-TR" sz="1100" dirty="0">
                <a:effectLst/>
                <a:latin typeface="Palatino Linotype" panose="02040502050505030304" pitchFamily="18" charset="0"/>
              </a:rPr>
              <a:t>• Anadolu Kuş Adları Sözlüğü </a:t>
            </a:r>
          </a:p>
          <a:p>
            <a:pPr marL="45720" indent="0">
              <a:buNone/>
            </a:pPr>
            <a:r>
              <a:rPr lang="tr-TR" sz="1100" dirty="0">
                <a:effectLst/>
                <a:latin typeface="Palatino Linotype" panose="02040502050505030304" pitchFamily="18" charset="0"/>
              </a:rPr>
              <a:t>• Türkçede Renkler Sözlüğü </a:t>
            </a:r>
          </a:p>
          <a:p>
            <a:pPr marL="45720" indent="0">
              <a:buNone/>
            </a:pPr>
            <a:r>
              <a:rPr lang="tr-TR" sz="1100" dirty="0">
                <a:effectLst/>
                <a:latin typeface="Palatino Linotype" panose="02040502050505030304" pitchFamily="18" charset="0"/>
              </a:rPr>
              <a:t>• TÜBİTAK Sosyal Bilimler Ansiklopedisi </a:t>
            </a:r>
          </a:p>
          <a:p>
            <a:pPr marL="45720" indent="0">
              <a:buNone/>
            </a:pPr>
            <a:r>
              <a:rPr lang="tr-TR" sz="1100" dirty="0">
                <a:effectLst/>
                <a:latin typeface="Palatino Linotype" panose="02040502050505030304" pitchFamily="18" charset="0"/>
              </a:rPr>
              <a:t/>
            </a:r>
            <a:br>
              <a:rPr lang="tr-TR" sz="1100" dirty="0">
                <a:effectLst/>
                <a:latin typeface="Palatino Linotype" panose="02040502050505030304" pitchFamily="18" charset="0"/>
              </a:rPr>
            </a:br>
            <a:endParaRPr lang="tr-TR" sz="1100" dirty="0">
              <a:latin typeface="Palatino Linotype" panose="02040502050505030304" pitchFamily="18" charset="0"/>
            </a:endParaRPr>
          </a:p>
        </p:txBody>
      </p:sp>
      <p:sp>
        <p:nvSpPr>
          <p:cNvPr id="6" name="Metin kutusu 5">
            <a:extLst>
              <a:ext uri="{FF2B5EF4-FFF2-40B4-BE49-F238E27FC236}">
                <a16:creationId xmlns:a16="http://schemas.microsoft.com/office/drawing/2014/main" xmlns="" id="{56B9E584-E0A9-812B-C2CC-29ED3131A494}"/>
              </a:ext>
            </a:extLst>
          </p:cNvPr>
          <p:cNvSpPr txBox="1"/>
          <p:nvPr/>
        </p:nvSpPr>
        <p:spPr>
          <a:xfrm>
            <a:off x="2267744" y="1440160"/>
            <a:ext cx="4536504" cy="369332"/>
          </a:xfrm>
          <a:prstGeom prst="rect">
            <a:avLst/>
          </a:prstGeom>
          <a:noFill/>
        </p:spPr>
        <p:txBody>
          <a:bodyPr wrap="square" rtlCol="0">
            <a:spAutoFit/>
          </a:bodyPr>
          <a:lstStyle/>
          <a:p>
            <a:pPr algn="ctr"/>
            <a:r>
              <a:rPr lang="tr-TR" sz="1800" b="1" dirty="0">
                <a:effectLst/>
                <a:latin typeface="Palatino Linotype" panose="02040502050505030304" pitchFamily="18" charset="0"/>
              </a:rPr>
              <a:t>İlkokul/Ortaokul Sözlük Listesi </a:t>
            </a:r>
            <a:endParaRPr lang="tr-TR" sz="1800" dirty="0">
              <a:effectLst/>
              <a:latin typeface="Palatino Linotype" panose="02040502050505030304" pitchFamily="18" charset="0"/>
            </a:endParaRPr>
          </a:p>
        </p:txBody>
      </p:sp>
    </p:spTree>
    <p:extLst>
      <p:ext uri="{BB962C8B-B14F-4D97-AF65-F5344CB8AC3E}">
        <p14:creationId xmlns:p14="http://schemas.microsoft.com/office/powerpoint/2010/main" val="165746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8CB5FE8A-B899-0212-88AB-5273F832F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12797" cy="6858000"/>
          </a:xfrm>
          <a:prstGeom prst="rect">
            <a:avLst/>
          </a:prstGeom>
        </p:spPr>
      </p:pic>
      <p:sp>
        <p:nvSpPr>
          <p:cNvPr id="3" name="İçerik Yer Tutucusu 2">
            <a:extLst>
              <a:ext uri="{FF2B5EF4-FFF2-40B4-BE49-F238E27FC236}">
                <a16:creationId xmlns:a16="http://schemas.microsoft.com/office/drawing/2014/main" xmlns="" id="{1294F481-8815-F38B-44A2-E00C605EF301}"/>
              </a:ext>
            </a:extLst>
          </p:cNvPr>
          <p:cNvSpPr>
            <a:spLocks noGrp="1"/>
          </p:cNvSpPr>
          <p:nvPr>
            <p:ph sz="quarter" idx="13"/>
          </p:nvPr>
        </p:nvSpPr>
        <p:spPr>
          <a:xfrm>
            <a:off x="429933" y="1340768"/>
            <a:ext cx="8352928" cy="5040560"/>
          </a:xfrm>
        </p:spPr>
        <p:txBody>
          <a:bodyPr numCol="3">
            <a:noAutofit/>
          </a:bodyPr>
          <a:lstStyle/>
          <a:p>
            <a:pPr marL="45720" indent="0">
              <a:buNone/>
            </a:pPr>
            <a:r>
              <a:rPr lang="tr-TR" sz="1050" b="1" dirty="0">
                <a:effectLst/>
                <a:latin typeface="Palatino Linotype" panose="02040502050505030304" pitchFamily="18" charset="0"/>
              </a:rPr>
              <a:t>Lise Sözlük Listesi </a:t>
            </a:r>
            <a:endParaRPr lang="tr-TR" sz="105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a) Türkçe Sözlük Kaynakçası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Burhân</a:t>
            </a:r>
            <a:r>
              <a:rPr lang="tr-TR" sz="700" dirty="0">
                <a:effectLst/>
                <a:latin typeface="Palatino Linotype" panose="02040502050505030304" pitchFamily="18" charset="0"/>
              </a:rPr>
              <a:t>-ı Katı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Misalli</a:t>
            </a:r>
            <a:r>
              <a:rPr lang="tr-TR" sz="700" dirty="0">
                <a:effectLst/>
                <a:latin typeface="Palatino Linotype" panose="02040502050505030304" pitchFamily="18" charset="0"/>
              </a:rPr>
              <a:t> Büyük Türkçe Sözlük (3 Cilt) </a:t>
            </a:r>
          </a:p>
          <a:p>
            <a:pPr marL="45720" indent="0">
              <a:buNone/>
            </a:pPr>
            <a:r>
              <a:rPr lang="tr-TR" sz="700" dirty="0">
                <a:effectLst/>
                <a:latin typeface="Palatino Linotype" panose="02040502050505030304" pitchFamily="18" charset="0"/>
              </a:rPr>
              <a:t>• Eski Uygur Türkçesi Sözlüğü </a:t>
            </a:r>
          </a:p>
          <a:p>
            <a:pPr marL="45720" indent="0">
              <a:buNone/>
            </a:pPr>
            <a:r>
              <a:rPr lang="tr-TR" sz="700" dirty="0">
                <a:effectLst/>
                <a:latin typeface="Palatino Linotype" panose="02040502050505030304" pitchFamily="18" charset="0"/>
              </a:rPr>
              <a:t>• Osmanlıca-Türkçe Ansiklopedik </a:t>
            </a:r>
            <a:r>
              <a:rPr lang="tr-TR" sz="700" dirty="0" err="1">
                <a:effectLst/>
                <a:latin typeface="Palatino Linotype" panose="02040502050505030304" pitchFamily="18" charset="0"/>
              </a:rPr>
              <a:t>Lûgat</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Yeni Tarama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Divânu</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Lügati't</a:t>
            </a:r>
            <a:r>
              <a:rPr lang="tr-TR" sz="700" dirty="0">
                <a:effectLst/>
                <a:latin typeface="Palatino Linotype" panose="02040502050505030304" pitchFamily="18" charset="0"/>
              </a:rPr>
              <a:t>-Türk Dizini </a:t>
            </a:r>
          </a:p>
          <a:p>
            <a:pPr marL="45720" indent="0">
              <a:buNone/>
            </a:pP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Elehçetü'l</a:t>
            </a:r>
            <a:r>
              <a:rPr lang="tr-TR" sz="700" dirty="0">
                <a:effectLst/>
                <a:latin typeface="Palatino Linotype" panose="02040502050505030304" pitchFamily="18" charset="0"/>
              </a:rPr>
              <a:t>-Lügat, Matbaa-i Âmire </a:t>
            </a:r>
          </a:p>
          <a:p>
            <a:pPr marL="45720" indent="0">
              <a:buNone/>
            </a:pPr>
            <a:r>
              <a:rPr lang="tr-TR" sz="700" dirty="0">
                <a:effectLst/>
                <a:latin typeface="Palatino Linotype" panose="02040502050505030304" pitchFamily="18" charset="0"/>
              </a:rPr>
              <a:t>• Türkçe Dilinin Etimolojisi Sözlüğü </a:t>
            </a:r>
          </a:p>
          <a:p>
            <a:pPr marL="45720" indent="0">
              <a:buNone/>
            </a:pPr>
            <a:r>
              <a:rPr lang="tr-TR" sz="700" dirty="0">
                <a:effectLst/>
                <a:latin typeface="Palatino Linotype" panose="02040502050505030304" pitchFamily="18" charset="0"/>
              </a:rPr>
              <a:t>• Türk Dili Sözlüğü </a:t>
            </a:r>
          </a:p>
          <a:p>
            <a:pPr marL="45720" indent="0">
              <a:buNone/>
            </a:pPr>
            <a:r>
              <a:rPr lang="tr-TR" sz="700" dirty="0">
                <a:effectLst/>
                <a:latin typeface="Palatino Linotype" panose="02040502050505030304" pitchFamily="18" charset="0"/>
              </a:rPr>
              <a:t>• Dilbilgisi Terimleri Sözlüğü </a:t>
            </a:r>
          </a:p>
          <a:p>
            <a:pPr marL="45720" indent="0">
              <a:buNone/>
            </a:pPr>
            <a:r>
              <a:rPr lang="tr-TR" sz="700" dirty="0">
                <a:effectLst/>
                <a:latin typeface="Palatino Linotype" panose="02040502050505030304" pitchFamily="18" charset="0"/>
              </a:rPr>
              <a:t>• Türk Lügati, İstanbul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Divânu</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Lügati't</a:t>
            </a:r>
            <a:r>
              <a:rPr lang="tr-TR" sz="700" dirty="0">
                <a:effectLst/>
                <a:latin typeface="Palatino Linotype" panose="02040502050505030304" pitchFamily="18" charset="0"/>
              </a:rPr>
              <a:t>-Türk, I-III </a:t>
            </a:r>
          </a:p>
          <a:p>
            <a:pPr marL="45720" indent="0">
              <a:buNone/>
            </a:pPr>
            <a:r>
              <a:rPr lang="tr-TR" sz="700" dirty="0">
                <a:effectLst/>
                <a:latin typeface="Palatino Linotype" panose="02040502050505030304" pitchFamily="18" charset="0"/>
              </a:rPr>
              <a:t>• Gramer Terimleri Sözlüğü </a:t>
            </a:r>
          </a:p>
          <a:p>
            <a:pPr marL="45720" indent="0">
              <a:buNone/>
            </a:pPr>
            <a:r>
              <a:rPr lang="tr-TR" sz="700" dirty="0">
                <a:effectLst/>
                <a:latin typeface="Palatino Linotype" panose="02040502050505030304" pitchFamily="18" charset="0"/>
              </a:rPr>
              <a:t>• İki Kur’an Sözlüğü Lügat-ı </a:t>
            </a:r>
            <a:r>
              <a:rPr lang="tr-TR" sz="700" dirty="0" err="1">
                <a:effectLst/>
                <a:latin typeface="Palatino Linotype" panose="02040502050505030304" pitchFamily="18" charset="0"/>
              </a:rPr>
              <a:t>Ferişteoğlu</a:t>
            </a:r>
            <a:r>
              <a:rPr lang="tr-TR" sz="700" dirty="0">
                <a:effectLst/>
                <a:latin typeface="Palatino Linotype" panose="02040502050505030304" pitchFamily="18" charset="0"/>
              </a:rPr>
              <a:t> ve Lügat-ı </a:t>
            </a:r>
            <a:r>
              <a:rPr lang="tr-TR" sz="700" dirty="0" err="1">
                <a:effectLst/>
                <a:latin typeface="Palatino Linotype" panose="02040502050505030304" pitchFamily="18" charset="0"/>
              </a:rPr>
              <a:t>Kânûn</a:t>
            </a:r>
            <a:r>
              <a:rPr lang="tr-TR" sz="700" dirty="0">
                <a:effectLst/>
                <a:latin typeface="Palatino Linotype" panose="02040502050505030304" pitchFamily="18" charset="0"/>
              </a:rPr>
              <a:t>-ı İlâhî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Ahter</a:t>
            </a:r>
            <a:r>
              <a:rPr lang="tr-TR" sz="700" dirty="0">
                <a:effectLst/>
                <a:latin typeface="Palatino Linotype" panose="02040502050505030304" pitchFamily="18" charset="0"/>
              </a:rPr>
              <a:t>-i </a:t>
            </a:r>
            <a:r>
              <a:rPr lang="tr-TR" sz="700" dirty="0" err="1">
                <a:effectLst/>
                <a:latin typeface="Palatino Linotype" panose="02040502050505030304" pitchFamily="18" charset="0"/>
              </a:rPr>
              <a:t>Kebîr</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Farsça-Türkçe Türkçe-Farsça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Kâmûs</a:t>
            </a:r>
            <a:r>
              <a:rPr lang="tr-TR" sz="700" dirty="0">
                <a:effectLst/>
                <a:latin typeface="Palatino Linotype" panose="02040502050505030304" pitchFamily="18" charset="0"/>
              </a:rPr>
              <a:t>-ı Türkî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Kâmûsu’l-A’lâm</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Tarihi ve Etimolojik Türkiye Türkçesi </a:t>
            </a:r>
            <a:r>
              <a:rPr lang="tr-TR" sz="700" dirty="0" err="1">
                <a:effectLst/>
                <a:latin typeface="Palatino Linotype" panose="02040502050505030304" pitchFamily="18" charset="0"/>
              </a:rPr>
              <a:t>Lügatı</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XV. Yüzyıl Başlarında Yapılmış "</a:t>
            </a:r>
            <a:r>
              <a:rPr lang="tr-TR" sz="700" dirty="0" err="1">
                <a:effectLst/>
                <a:latin typeface="Palatino Linotype" panose="02040502050505030304" pitchFamily="18" charset="0"/>
              </a:rPr>
              <a:t>Satırarası</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Kur'ân</a:t>
            </a:r>
            <a:r>
              <a:rPr lang="tr-TR" sz="700" dirty="0">
                <a:effectLst/>
                <a:latin typeface="Palatino Linotype" panose="02040502050505030304" pitchFamily="18" charset="0"/>
              </a:rPr>
              <a:t> Tercümesi </a:t>
            </a:r>
          </a:p>
          <a:p>
            <a:pPr marL="45720" indent="0">
              <a:buNone/>
            </a:pPr>
            <a:r>
              <a:rPr lang="tr-TR" sz="700" dirty="0">
                <a:effectLst/>
                <a:latin typeface="Palatino Linotype" panose="02040502050505030304" pitchFamily="18" charset="0"/>
              </a:rPr>
              <a:t>• Dil Bilgisi Terimleri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Bahşayşi</a:t>
            </a:r>
            <a:r>
              <a:rPr lang="tr-TR" sz="700" dirty="0">
                <a:effectLst/>
                <a:latin typeface="Palatino Linotype" panose="02040502050505030304" pitchFamily="18" charset="0"/>
              </a:rPr>
              <a:t> Lügati /Eski Oğuzca Sözlük </a:t>
            </a:r>
          </a:p>
          <a:p>
            <a:pPr marL="45720" indent="0">
              <a:buNone/>
            </a:pPr>
            <a:r>
              <a:rPr lang="tr-TR" sz="700" dirty="0">
                <a:effectLst/>
                <a:latin typeface="Palatino Linotype" panose="02040502050505030304" pitchFamily="18" charset="0"/>
              </a:rPr>
              <a:t>• Kıpçak Türkçesi Sözlüğü </a:t>
            </a:r>
          </a:p>
          <a:p>
            <a:pPr marL="45720" indent="0">
              <a:buNone/>
            </a:pPr>
            <a:r>
              <a:rPr lang="tr-TR" sz="700" dirty="0">
                <a:effectLst/>
                <a:latin typeface="Palatino Linotype" panose="02040502050505030304" pitchFamily="18" charset="0"/>
              </a:rPr>
              <a:t>• Türkçe Sözlük I-II </a:t>
            </a:r>
          </a:p>
          <a:p>
            <a:pPr marL="45720" indent="0">
              <a:buNone/>
            </a:pPr>
            <a:r>
              <a:rPr lang="tr-TR" sz="700" dirty="0">
                <a:effectLst/>
                <a:latin typeface="Palatino Linotype" panose="02040502050505030304" pitchFamily="18" charset="0"/>
              </a:rPr>
              <a:t>• Türkçe Sözlük I-IV </a:t>
            </a:r>
          </a:p>
          <a:p>
            <a:pPr marL="45720" indent="0">
              <a:buNone/>
            </a:pPr>
            <a:r>
              <a:rPr lang="tr-TR" sz="700" dirty="0">
                <a:effectLst/>
                <a:latin typeface="Palatino Linotype" panose="02040502050505030304" pitchFamily="18" charset="0"/>
              </a:rPr>
              <a:t>• Açıklamalı Dilbilim Terimleri Sözlüğü </a:t>
            </a:r>
          </a:p>
          <a:p>
            <a:pPr marL="45720" indent="0">
              <a:buNone/>
            </a:pPr>
            <a:r>
              <a:rPr lang="tr-TR" sz="700" dirty="0">
                <a:effectLst/>
                <a:latin typeface="Palatino Linotype" panose="02040502050505030304" pitchFamily="18" charset="0"/>
              </a:rPr>
              <a:t>• Türkçede Yakın ve Karşıt Anlamlılar Sözlüğü </a:t>
            </a:r>
          </a:p>
          <a:p>
            <a:pPr marL="45720" indent="0">
              <a:buNone/>
            </a:pPr>
            <a:r>
              <a:rPr lang="tr-TR" sz="700" dirty="0">
                <a:effectLst/>
                <a:latin typeface="Palatino Linotype" panose="02040502050505030304" pitchFamily="18" charset="0"/>
              </a:rPr>
              <a:t>• Sınıflandırılmış Türk Atasözleri </a:t>
            </a:r>
          </a:p>
          <a:p>
            <a:pPr marL="45720" indent="0">
              <a:buNone/>
            </a:pPr>
            <a:r>
              <a:rPr lang="tr-TR" sz="700" dirty="0">
                <a:effectLst/>
                <a:latin typeface="Palatino Linotype" panose="02040502050505030304" pitchFamily="18" charset="0"/>
              </a:rPr>
              <a:t>• Karşılaştırmalı Türk Lehçeleri Sözlüğü I-II </a:t>
            </a:r>
          </a:p>
          <a:p>
            <a:pPr marL="45720" indent="0">
              <a:buNone/>
            </a:pPr>
            <a:r>
              <a:rPr lang="tr-TR" sz="700" dirty="0">
                <a:effectLst/>
                <a:latin typeface="Palatino Linotype" panose="02040502050505030304" pitchFamily="18" charset="0"/>
              </a:rPr>
              <a:t>• Türk İşaret Dili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b) Türkçe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Asırlar Boyu Tarihi Seyri içinde </a:t>
            </a:r>
            <a:r>
              <a:rPr lang="tr-TR" sz="700" dirty="0" err="1">
                <a:effectLst/>
                <a:latin typeface="Palatino Linotype" panose="02040502050505030304" pitchFamily="18" charset="0"/>
              </a:rPr>
              <a:t>Misalli</a:t>
            </a: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Pratik Türkçe Sözlük </a:t>
            </a:r>
          </a:p>
          <a:p>
            <a:pPr marL="45720" indent="0">
              <a:buNone/>
            </a:pP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Türk Dili Sözlüğü </a:t>
            </a:r>
          </a:p>
          <a:p>
            <a:pPr marL="45720" indent="0">
              <a:buNone/>
            </a:pPr>
            <a:r>
              <a:rPr lang="tr-TR" sz="700" dirty="0">
                <a:effectLst/>
                <a:latin typeface="Palatino Linotype" panose="02040502050505030304" pitchFamily="18" charset="0"/>
              </a:rPr>
              <a:t>• Hayat Büyük Türkçe Sözlüğü </a:t>
            </a:r>
          </a:p>
          <a:p>
            <a:pPr marL="45720" indent="0">
              <a:buNone/>
            </a:pPr>
            <a:r>
              <a:rPr lang="tr-TR" sz="700" dirty="0">
                <a:effectLst/>
                <a:latin typeface="Palatino Linotype" panose="02040502050505030304" pitchFamily="18" charset="0"/>
              </a:rPr>
              <a:t>• Türkçe Sözlük </a:t>
            </a:r>
          </a:p>
          <a:p>
            <a:pPr marL="45720" indent="0">
              <a:buNone/>
            </a:pPr>
            <a:r>
              <a:rPr lang="tr-TR" sz="700" dirty="0">
                <a:effectLst/>
                <a:latin typeface="Palatino Linotype" panose="02040502050505030304" pitchFamily="18" charset="0"/>
              </a:rPr>
              <a:t>• Okyanus Ansiklopedik Türkçe Sözlük </a:t>
            </a:r>
          </a:p>
          <a:p>
            <a:pPr marL="45720" indent="0">
              <a:buNone/>
            </a:pPr>
            <a:r>
              <a:rPr lang="tr-TR" sz="700" dirty="0">
                <a:effectLst/>
                <a:latin typeface="Palatino Linotype" panose="02040502050505030304" pitchFamily="18" charset="0"/>
              </a:rPr>
              <a:t>• Türkçe Öğreten Sözlük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c) Türkçe Eş Anlamlı ve Karşıt Anlamlılar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Türkçede Anlamdaş ve Karşıt Kelimeler Sözlüğü </a:t>
            </a:r>
          </a:p>
          <a:p>
            <a:pPr marL="45720" indent="0">
              <a:buNone/>
            </a:pPr>
            <a:r>
              <a:rPr lang="tr-TR" sz="700" dirty="0">
                <a:effectLst/>
                <a:latin typeface="Palatino Linotype" panose="02040502050505030304" pitchFamily="18" charset="0"/>
              </a:rPr>
              <a:t>• Türkçede Yakın ve Karşıt Anlamlılar Sözlüğü </a:t>
            </a:r>
          </a:p>
          <a:p>
            <a:pPr marL="45720" indent="0">
              <a:buNone/>
            </a:pPr>
            <a:r>
              <a:rPr lang="tr-TR" sz="700" dirty="0">
                <a:effectLst/>
                <a:latin typeface="Palatino Linotype" panose="02040502050505030304" pitchFamily="18" charset="0"/>
              </a:rPr>
              <a:t>• Türkçede Eş ve Karşıt Anlamlar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d) Deyimler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Atasözleri ve Deyimler Sözlüğü </a:t>
            </a:r>
          </a:p>
          <a:p>
            <a:pPr marL="45720" indent="0">
              <a:buNone/>
            </a:pPr>
            <a:r>
              <a:rPr lang="tr-TR" sz="700" dirty="0">
                <a:effectLst/>
                <a:latin typeface="Palatino Linotype" panose="02040502050505030304" pitchFamily="18" charset="0"/>
              </a:rPr>
              <a:t>• Ortak Kültür Sözlüğü </a:t>
            </a:r>
          </a:p>
          <a:p>
            <a:pPr marL="45720" indent="0">
              <a:buNone/>
            </a:pPr>
            <a:r>
              <a:rPr lang="tr-TR" sz="700" dirty="0">
                <a:effectLst/>
                <a:latin typeface="Palatino Linotype" panose="02040502050505030304" pitchFamily="18" charset="0"/>
              </a:rPr>
              <a:t>• Sınıflandırılmış Türk Atasözleri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e) Söyleyiş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Konuşma Dili ve Türkiye Türkçesinin Söyleyiş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f) İmla Terimleri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Edebiyat Terimleri Sözlüğü </a:t>
            </a:r>
          </a:p>
          <a:p>
            <a:pPr marL="45720" indent="0">
              <a:buNone/>
            </a:pPr>
            <a:r>
              <a:rPr lang="tr-TR" sz="700" dirty="0">
                <a:effectLst/>
                <a:latin typeface="Palatino Linotype" panose="02040502050505030304" pitchFamily="18" charset="0"/>
              </a:rPr>
              <a:t>• Yazın Terimleri Sözlüğü </a:t>
            </a:r>
          </a:p>
          <a:p>
            <a:pPr marL="45720" indent="0">
              <a:buNone/>
            </a:pPr>
            <a:r>
              <a:rPr lang="tr-TR" sz="700" dirty="0">
                <a:effectLst/>
                <a:latin typeface="Palatino Linotype" panose="02040502050505030304" pitchFamily="18" charset="0"/>
              </a:rPr>
              <a:t>• Edebiyat Bilgileri Sözlüğü </a:t>
            </a:r>
          </a:p>
          <a:p>
            <a:pPr marL="45720" indent="0">
              <a:buNone/>
            </a:pPr>
            <a:r>
              <a:rPr lang="tr-TR" sz="700" dirty="0">
                <a:effectLst/>
                <a:latin typeface="Palatino Linotype" panose="02040502050505030304" pitchFamily="18" charset="0"/>
              </a:rPr>
              <a:t>• Türk Edebiyatı Ansiklopedisi </a:t>
            </a:r>
          </a:p>
          <a:p>
            <a:pPr marL="45720" indent="0">
              <a:buNone/>
            </a:pPr>
            <a:r>
              <a:rPr lang="tr-TR" sz="700" dirty="0">
                <a:effectLst/>
                <a:latin typeface="Palatino Linotype" panose="02040502050505030304" pitchFamily="18" charset="0"/>
              </a:rPr>
              <a:t>• Açıklamalı Edebiyat Terimleri Sözlüğü </a:t>
            </a:r>
          </a:p>
          <a:p>
            <a:pPr marL="45720" indent="0">
              <a:buNone/>
            </a:pPr>
            <a:r>
              <a:rPr lang="tr-TR" sz="700" dirty="0">
                <a:effectLst/>
                <a:latin typeface="Palatino Linotype" panose="02040502050505030304" pitchFamily="18" charset="0"/>
              </a:rPr>
              <a:t>• Edebiyat Terimleri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Istılahat</a:t>
            </a:r>
            <a:r>
              <a:rPr lang="tr-TR" sz="700" dirty="0">
                <a:effectLst/>
                <a:latin typeface="Palatino Linotype" panose="02040502050505030304" pitchFamily="18" charset="0"/>
              </a:rPr>
              <a:t>-ı </a:t>
            </a:r>
            <a:r>
              <a:rPr lang="tr-TR" sz="700" dirty="0" err="1">
                <a:effectLst/>
                <a:latin typeface="Palatino Linotype" panose="02040502050505030304" pitchFamily="18" charset="0"/>
              </a:rPr>
              <a:t>Edebiyye</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Talim-i Edebiyat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g) Başka Dillerden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Arapça- Türkçe Yeni Kamus </a:t>
            </a:r>
          </a:p>
          <a:p>
            <a:pPr marL="45720" indent="0">
              <a:buNone/>
            </a:pPr>
            <a:r>
              <a:rPr lang="tr-TR" sz="700" dirty="0">
                <a:effectLst/>
                <a:latin typeface="Palatino Linotype" panose="02040502050505030304" pitchFamily="18" charset="0"/>
              </a:rPr>
              <a:t>• Büyük Fransızca-</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a:t>
            </a:r>
          </a:p>
          <a:p>
            <a:pPr marL="45720" indent="0">
              <a:buNone/>
            </a:pPr>
            <a:r>
              <a:rPr lang="tr-TR" sz="700" dirty="0">
                <a:effectLst/>
                <a:latin typeface="Palatino Linotype" panose="02040502050505030304" pitchFamily="18" charset="0"/>
              </a:rPr>
              <a:t>• İngilizce -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a:t>
            </a:r>
          </a:p>
          <a:p>
            <a:pPr marL="45720" indent="0">
              <a:buNone/>
            </a:pPr>
            <a:r>
              <a:rPr lang="tr-TR" sz="700" dirty="0">
                <a:effectLst/>
                <a:latin typeface="Palatino Linotype" panose="02040502050505030304" pitchFamily="18" charset="0"/>
              </a:rPr>
              <a:t>• Latince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 </a:t>
            </a:r>
            <a:r>
              <a:rPr lang="tr-TR" sz="700" dirty="0" err="1">
                <a:effectLst/>
                <a:latin typeface="Palatino Linotype" panose="02040502050505030304" pitchFamily="18" charset="0"/>
              </a:rPr>
              <a:t>Lügatname</a:t>
            </a:r>
            <a:r>
              <a:rPr lang="tr-TR" sz="700" dirty="0">
                <a:effectLst/>
                <a:latin typeface="Palatino Linotype" panose="02040502050505030304" pitchFamily="18" charset="0"/>
              </a:rPr>
              <a:t>-i </a:t>
            </a:r>
            <a:r>
              <a:rPr lang="tr-TR" sz="700" dirty="0" err="1">
                <a:effectLst/>
                <a:latin typeface="Palatino Linotype" panose="02040502050505030304" pitchFamily="18" charset="0"/>
              </a:rPr>
              <a:t>Dehhud</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Rusça Temel Sözlük (Rusça-Türkçe / Türkçe- Rusça) </a:t>
            </a:r>
          </a:p>
          <a:p>
            <a:pPr marL="45720" indent="0">
              <a:buNone/>
            </a:pPr>
            <a:r>
              <a:rPr lang="tr-TR" sz="700" dirty="0">
                <a:effectLst/>
                <a:latin typeface="Palatino Linotype" panose="02040502050505030304" pitchFamily="18" charset="0"/>
              </a:rPr>
              <a:t>• Sanskritçe Türkçe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Almanca Sözlük </a:t>
            </a:r>
          </a:p>
          <a:p>
            <a:pPr marL="45720" indent="0">
              <a:buNone/>
            </a:pPr>
            <a:r>
              <a:rPr lang="tr-TR" sz="700" dirty="0">
                <a:effectLst/>
                <a:latin typeface="Palatino Linotype" panose="02040502050505030304" pitchFamily="18" charset="0"/>
              </a:rPr>
              <a:t>• Yunanca - Türkçe, Türkçe - Yunanca Sözlük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h) Farklı Alanlarda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Türkçe Bitki Adları Sözlüğü </a:t>
            </a:r>
          </a:p>
          <a:p>
            <a:pPr marL="45720" indent="0">
              <a:buNone/>
            </a:pPr>
            <a:r>
              <a:rPr lang="tr-TR" sz="700" dirty="0">
                <a:effectLst/>
                <a:latin typeface="Palatino Linotype" panose="02040502050505030304" pitchFamily="18" charset="0"/>
              </a:rPr>
              <a:t>• Türkçenin Büyük Argo Sözlüğü </a:t>
            </a:r>
          </a:p>
          <a:p>
            <a:pPr marL="45720" indent="0">
              <a:buNone/>
            </a:pPr>
            <a:r>
              <a:rPr lang="tr-TR" sz="700" dirty="0">
                <a:effectLst/>
                <a:latin typeface="Palatino Linotype" panose="02040502050505030304" pitchFamily="18" charset="0"/>
              </a:rPr>
              <a:t>• Edebiyat Lügati </a:t>
            </a:r>
          </a:p>
          <a:p>
            <a:pPr marL="45720" indent="0">
              <a:buNone/>
            </a:pPr>
            <a:r>
              <a:rPr lang="tr-TR" sz="700" dirty="0">
                <a:effectLst/>
                <a:latin typeface="Palatino Linotype" panose="02040502050505030304" pitchFamily="18" charset="0"/>
              </a:rPr>
              <a:t>• Anadolu Kuş Adları Sözlüğü </a:t>
            </a:r>
          </a:p>
          <a:p>
            <a:pPr marL="45720" indent="0">
              <a:buNone/>
            </a:pPr>
            <a:r>
              <a:rPr lang="tr-TR" sz="700" dirty="0">
                <a:effectLst/>
                <a:latin typeface="Palatino Linotype" panose="02040502050505030304" pitchFamily="18" charset="0"/>
              </a:rPr>
              <a:t>• Tasavvuf Sözlüğü </a:t>
            </a:r>
          </a:p>
          <a:p>
            <a:pPr marL="45720" indent="0">
              <a:buNone/>
            </a:pPr>
            <a:r>
              <a:rPr lang="tr-TR" sz="700" dirty="0">
                <a:effectLst/>
                <a:latin typeface="Palatino Linotype" panose="02040502050505030304" pitchFamily="18" charset="0"/>
              </a:rPr>
              <a:t>• Ansiklopedik Divan Şiiri Sözlüğü </a:t>
            </a:r>
          </a:p>
          <a:p>
            <a:pPr marL="45720" indent="0">
              <a:buNone/>
            </a:pPr>
            <a:r>
              <a:rPr lang="tr-TR" sz="700" dirty="0">
                <a:effectLst/>
                <a:latin typeface="Palatino Linotype" panose="02040502050505030304" pitchFamily="18" charset="0"/>
              </a:rPr>
              <a:t>• Türkçede Renkler Sözlüğü </a:t>
            </a:r>
          </a:p>
          <a:p>
            <a:pPr marL="45720" indent="0">
              <a:buNone/>
            </a:pPr>
            <a:r>
              <a:rPr lang="tr-TR" sz="700" dirty="0">
                <a:effectLst/>
                <a:latin typeface="Palatino Linotype" panose="02040502050505030304" pitchFamily="18" charset="0"/>
              </a:rPr>
              <a:t>• Türk Dilince Dualar, Beddualar Sözlüğü </a:t>
            </a:r>
          </a:p>
          <a:p>
            <a:pPr marL="45720" indent="0">
              <a:buNone/>
            </a:pPr>
            <a:r>
              <a:rPr lang="tr-TR" sz="700" dirty="0">
                <a:effectLst/>
                <a:latin typeface="Palatino Linotype" panose="02040502050505030304" pitchFamily="18" charset="0"/>
              </a:rPr>
              <a:t>• Belagat Terimleri Sözlüğü </a:t>
            </a:r>
          </a:p>
          <a:p>
            <a:pPr marL="45720" indent="0">
              <a:buNone/>
            </a:pPr>
            <a:r>
              <a:rPr lang="tr-TR" sz="700" dirty="0">
                <a:effectLst/>
                <a:latin typeface="Palatino Linotype" panose="02040502050505030304" pitchFamily="18" charset="0"/>
              </a:rPr>
              <a:t>• TÜBİTAK Sosyal Bilimler Ansiklopedisi </a:t>
            </a:r>
          </a:p>
          <a:p>
            <a:pPr marL="45720" indent="0">
              <a:buNone/>
            </a:pPr>
            <a:endParaRPr lang="tr-TR" sz="400" dirty="0"/>
          </a:p>
        </p:txBody>
      </p:sp>
    </p:spTree>
    <p:extLst>
      <p:ext uri="{BB962C8B-B14F-4D97-AF65-F5344CB8AC3E}">
        <p14:creationId xmlns:p14="http://schemas.microsoft.com/office/powerpoint/2010/main" val="411023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dirty="0"/>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8" y="116632"/>
            <a:ext cx="9397356" cy="6858000"/>
          </a:xfrm>
          <a:prstGeom prst="rect">
            <a:avLst/>
          </a:prstGeom>
        </p:spPr>
      </p:pic>
      <p:sp>
        <p:nvSpPr>
          <p:cNvPr id="7" name="Metin kutusu 6"/>
          <p:cNvSpPr txBox="1"/>
          <p:nvPr/>
        </p:nvSpPr>
        <p:spPr>
          <a:xfrm>
            <a:off x="827584" y="2204864"/>
            <a:ext cx="6768752" cy="369332"/>
          </a:xfrm>
          <a:prstGeom prst="rect">
            <a:avLst/>
          </a:prstGeom>
          <a:noFill/>
        </p:spPr>
        <p:txBody>
          <a:bodyPr wrap="square" rtlCol="0">
            <a:spAutoFit/>
          </a:bodyPr>
          <a:lstStyle/>
          <a:p>
            <a:r>
              <a:rPr lang="tr-TR" dirty="0" smtClean="0"/>
              <a:t>                            Öncelikle Yapılması Gerekenler</a:t>
            </a:r>
            <a:endParaRPr lang="tr-TR" dirty="0"/>
          </a:p>
        </p:txBody>
      </p:sp>
      <p:sp>
        <p:nvSpPr>
          <p:cNvPr id="8" name="Metin kutusu 7"/>
          <p:cNvSpPr txBox="1"/>
          <p:nvPr/>
        </p:nvSpPr>
        <p:spPr>
          <a:xfrm>
            <a:off x="1187624" y="3238374"/>
            <a:ext cx="6840760" cy="1754326"/>
          </a:xfrm>
          <a:prstGeom prst="rect">
            <a:avLst/>
          </a:prstGeom>
          <a:noFill/>
        </p:spPr>
        <p:txBody>
          <a:bodyPr wrap="square" rtlCol="0">
            <a:spAutoFit/>
          </a:bodyPr>
          <a:lstStyle/>
          <a:p>
            <a:pPr marL="285750" indent="-285750">
              <a:buFont typeface="Wingdings" pitchFamily="2" charset="2"/>
              <a:buChar char="Ø"/>
            </a:pPr>
            <a:r>
              <a:rPr lang="tr-TR" dirty="0" smtClean="0"/>
              <a:t>Okul web sayfasına Dilimizin </a:t>
            </a:r>
            <a:r>
              <a:rPr lang="tr-TR" dirty="0"/>
              <a:t>Zenginlikleri Projesi ile ilgili yeni bir menü eklenir. Eylem planları ve Dilimizin Zenginlikleri Projesi kapsamında gerçekleştirilen etkinlikler, okul genel ağ (internet) sayfası başta olmak üzere okulun tüm paydaşlarının erişebileceği çeşitli mecralarda sürekli paylaşılır. </a:t>
            </a:r>
          </a:p>
          <a:p>
            <a:pPr marL="285750" indent="-285750">
              <a:buFont typeface="Wingdings" pitchFamily="2" charset="2"/>
              <a:buChar char="Ø"/>
            </a:pPr>
            <a:endParaRPr lang="tr-TR" dirty="0"/>
          </a:p>
        </p:txBody>
      </p:sp>
    </p:spTree>
    <p:extLst>
      <p:ext uri="{BB962C8B-B14F-4D97-AF65-F5344CB8AC3E}">
        <p14:creationId xmlns:p14="http://schemas.microsoft.com/office/powerpoint/2010/main" val="3169702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5" name="Metin kutusu 4"/>
          <p:cNvSpPr txBox="1"/>
          <p:nvPr/>
        </p:nvSpPr>
        <p:spPr>
          <a:xfrm>
            <a:off x="1043608" y="1988840"/>
            <a:ext cx="7344816" cy="3693319"/>
          </a:xfrm>
          <a:prstGeom prst="rect">
            <a:avLst/>
          </a:prstGeom>
          <a:noFill/>
        </p:spPr>
        <p:txBody>
          <a:bodyPr wrap="square" rtlCol="0">
            <a:spAutoFit/>
          </a:bodyPr>
          <a:lstStyle/>
          <a:p>
            <a:endParaRPr lang="tr-TR" dirty="0"/>
          </a:p>
          <a:p>
            <a:pPr marL="342900" indent="-342900">
              <a:buFont typeface="Wingdings" pitchFamily="2" charset="2"/>
              <a:buChar char="Ø"/>
            </a:pPr>
            <a:r>
              <a:rPr lang="tr-TR" dirty="0"/>
              <a:t>H</a:t>
            </a:r>
            <a:r>
              <a:rPr lang="tr-TR" dirty="0" smtClean="0"/>
              <a:t>er </a:t>
            </a:r>
            <a:r>
              <a:rPr lang="tr-TR" dirty="0"/>
              <a:t>faaliyet öncesinde faaliyete katılımı beklenen hedef kitleye yönelik etkili bir tanıtım yapılır, sonrasında ise faaliyete ilişkin görsel ve videolar okul genel ağ (internet) sayfası ile okula ait diğer mecralarda paylaşılarak proje görünürlüğünün artması </a:t>
            </a:r>
            <a:r>
              <a:rPr lang="tr-TR" dirty="0" smtClean="0"/>
              <a:t>sağlanır.</a:t>
            </a:r>
          </a:p>
          <a:p>
            <a:pPr marL="342900" indent="-342900">
              <a:buFont typeface="Wingdings" pitchFamily="2" charset="2"/>
              <a:buChar char="Ø"/>
            </a:pPr>
            <a:r>
              <a:rPr lang="tr-TR" dirty="0" smtClean="0"/>
              <a:t>e-Okul </a:t>
            </a:r>
            <a:r>
              <a:rPr lang="tr-TR" dirty="0"/>
              <a:t>Sosyal Etkinlik </a:t>
            </a:r>
            <a:r>
              <a:rPr lang="tr-TR" dirty="0" err="1"/>
              <a:t>Modülü’ne</a:t>
            </a:r>
            <a:r>
              <a:rPr lang="tr-TR" dirty="0"/>
              <a:t> işlenir. </a:t>
            </a:r>
            <a:endParaRPr lang="tr-TR" dirty="0" smtClean="0"/>
          </a:p>
          <a:p>
            <a:pPr marL="342900" indent="-342900">
              <a:buFont typeface="Wingdings" pitchFamily="2" charset="2"/>
              <a:buChar char="Ø"/>
            </a:pPr>
            <a:endParaRPr lang="tr-TR" dirty="0" smtClean="0"/>
          </a:p>
          <a:p>
            <a:pPr marL="342900" indent="-342900">
              <a:buFont typeface="Wingdings" pitchFamily="2" charset="2"/>
              <a:buChar char="Ø"/>
            </a:pPr>
            <a:endParaRPr lang="tr-TR" dirty="0"/>
          </a:p>
          <a:p>
            <a:pPr marL="342900" indent="-342900">
              <a:buFont typeface="Wingdings" pitchFamily="2" charset="2"/>
              <a:buChar char="Ø"/>
            </a:pPr>
            <a:endParaRPr lang="tr-TR" dirty="0" smtClean="0"/>
          </a:p>
          <a:p>
            <a:pPr marL="342900" indent="-342900">
              <a:buFont typeface="Wingdings" pitchFamily="2" charset="2"/>
              <a:buChar char="Ø"/>
            </a:pPr>
            <a:endParaRPr lang="tr-TR" dirty="0"/>
          </a:p>
          <a:p>
            <a:pPr marL="342900" indent="-342900">
              <a:buFont typeface="Wingdings" pitchFamily="2" charset="2"/>
              <a:buChar char="Ø"/>
            </a:pPr>
            <a:endParaRPr lang="tr-TR" dirty="0"/>
          </a:p>
          <a:p>
            <a:endParaRPr lang="tr-TR" dirty="0"/>
          </a:p>
        </p:txBody>
      </p:sp>
    </p:spTree>
    <p:extLst>
      <p:ext uri="{BB962C8B-B14F-4D97-AF65-F5344CB8AC3E}">
        <p14:creationId xmlns:p14="http://schemas.microsoft.com/office/powerpoint/2010/main" val="415065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5" name="Metin kutusu 4"/>
          <p:cNvSpPr txBox="1"/>
          <p:nvPr/>
        </p:nvSpPr>
        <p:spPr>
          <a:xfrm>
            <a:off x="611560" y="1844824"/>
            <a:ext cx="7704856" cy="4524315"/>
          </a:xfrm>
          <a:prstGeom prst="rect">
            <a:avLst/>
          </a:prstGeom>
          <a:noFill/>
        </p:spPr>
        <p:txBody>
          <a:bodyPr wrap="square" rtlCol="0">
            <a:spAutoFit/>
          </a:bodyPr>
          <a:lstStyle/>
          <a:p>
            <a:r>
              <a:rPr lang="tr-TR" dirty="0">
                <a:solidFill>
                  <a:srgbClr val="FF0000"/>
                </a:solidFill>
              </a:rPr>
              <a:t>Okul Yürütme Komisyonu Kurulması</a:t>
            </a:r>
          </a:p>
          <a:p>
            <a:r>
              <a:rPr lang="tr-TR" dirty="0"/>
              <a:t>Okul Yürütme Komisyonu; </a:t>
            </a:r>
          </a:p>
          <a:p>
            <a:r>
              <a:rPr lang="tr-TR" dirty="0"/>
              <a:t>Okul müdürünün uygun gördüğü müdür yardımcısı başkanlığında, en az iki öğretmen ve her sınıf düzeyinden birer öğrencinin katılımıyla oluşturulur. </a:t>
            </a:r>
          </a:p>
          <a:p>
            <a:r>
              <a:rPr lang="tr-TR" dirty="0"/>
              <a:t>Okul yürütme komisyonu; okul öncesi ve ilkokullarda sınıf zümre başkanları, ortaokullarda Türkçe zümresi, liselerde ise Türk Dili ve Edebiyatı zümresi ile koordineli çalışır. Gerekli durumlarda ortaokul ve liselerde okul müdürlüğünce Türkçe ve Türk Dili ve Edebiyatı zümresi içerisinden okul yürütme komisyonunda görev yapmak üzere daimi üye seçilebilir. </a:t>
            </a:r>
          </a:p>
          <a:p>
            <a:r>
              <a:rPr lang="tr-TR" dirty="0"/>
              <a:t>Projenin okulda görünür olmasını ve tüm sınıflarda uygulanmasını sağlar. </a:t>
            </a:r>
          </a:p>
          <a:p>
            <a:r>
              <a:rPr lang="tr-TR" dirty="0"/>
              <a:t>İl millî eğitim müdürlüklerince proje kapsamında duyurusu yapılan il geneli yarışmaların duyurusunu yapar ve katılımı teşvik eder. </a:t>
            </a:r>
          </a:p>
          <a:p>
            <a:r>
              <a:rPr lang="tr-TR" dirty="0"/>
              <a:t>Yıl sonu raporunu hazırlar ve ilçe yürütme komisyonuna gönderir. </a:t>
            </a:r>
          </a:p>
          <a:p>
            <a:endParaRPr lang="tr-TR" dirty="0"/>
          </a:p>
        </p:txBody>
      </p:sp>
    </p:spTree>
    <p:extLst>
      <p:ext uri="{BB962C8B-B14F-4D97-AF65-F5344CB8AC3E}">
        <p14:creationId xmlns:p14="http://schemas.microsoft.com/office/powerpoint/2010/main" val="33659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5" name="Metin kutusu 4"/>
          <p:cNvSpPr txBox="1"/>
          <p:nvPr/>
        </p:nvSpPr>
        <p:spPr>
          <a:xfrm>
            <a:off x="1043608" y="2780928"/>
            <a:ext cx="7128792" cy="1477328"/>
          </a:xfrm>
          <a:prstGeom prst="rect">
            <a:avLst/>
          </a:prstGeom>
          <a:noFill/>
        </p:spPr>
        <p:txBody>
          <a:bodyPr wrap="square" rtlCol="0">
            <a:spAutoFit/>
          </a:bodyPr>
          <a:lstStyle/>
          <a:p>
            <a:r>
              <a:rPr lang="tr-TR" i="1" dirty="0"/>
              <a:t>Proje kapsamındaki faaliyetler gerçekleştirilirken özel </a:t>
            </a:r>
            <a:r>
              <a:rPr lang="tr-TR" i="1" dirty="0" err="1"/>
              <a:t>gereksinimli</a:t>
            </a:r>
            <a:r>
              <a:rPr lang="tr-TR" i="1" dirty="0"/>
              <a:t> öğrencilerin etkinliğe katılımını teşvik edici, kolaylaştırıcı ve etkinlikten azami şekilde faydalanmalarını sağlayıcı tedbirlerin alınması, gerekli hâllerde etkinlik uygulamalarının bu minvalde değiştirilmesi </a:t>
            </a:r>
            <a:r>
              <a:rPr lang="tr-TR" i="1" dirty="0" smtClean="0"/>
              <a:t>beklenmektedir.</a:t>
            </a:r>
            <a:endParaRPr lang="tr-TR" dirty="0"/>
          </a:p>
        </p:txBody>
      </p:sp>
      <p:sp>
        <p:nvSpPr>
          <p:cNvPr id="6" name="Metin kutusu 5"/>
          <p:cNvSpPr txBox="1"/>
          <p:nvPr/>
        </p:nvSpPr>
        <p:spPr>
          <a:xfrm>
            <a:off x="1115616" y="4869160"/>
            <a:ext cx="6984776" cy="646331"/>
          </a:xfrm>
          <a:prstGeom prst="rect">
            <a:avLst/>
          </a:prstGeom>
          <a:noFill/>
        </p:spPr>
        <p:txBody>
          <a:bodyPr wrap="square" rtlCol="0">
            <a:spAutoFit/>
          </a:bodyPr>
          <a:lstStyle/>
          <a:p>
            <a:r>
              <a:rPr lang="tr-TR" dirty="0" smtClean="0"/>
              <a:t>Okul girişlerine projeyi tanıtan bir pano hazırlanması gerekmektedir.</a:t>
            </a:r>
            <a:endParaRPr lang="tr-TR" dirty="0"/>
          </a:p>
        </p:txBody>
      </p:sp>
    </p:spTree>
    <p:extLst>
      <p:ext uri="{BB962C8B-B14F-4D97-AF65-F5344CB8AC3E}">
        <p14:creationId xmlns:p14="http://schemas.microsoft.com/office/powerpoint/2010/main" val="2083191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5" name="Metin kutusu 4"/>
          <p:cNvSpPr txBox="1"/>
          <p:nvPr/>
        </p:nvSpPr>
        <p:spPr>
          <a:xfrm>
            <a:off x="971600" y="2852936"/>
            <a:ext cx="7056784" cy="2308324"/>
          </a:xfrm>
          <a:prstGeom prst="rect">
            <a:avLst/>
          </a:prstGeom>
          <a:noFill/>
        </p:spPr>
        <p:txBody>
          <a:bodyPr wrap="square" rtlCol="0">
            <a:spAutoFit/>
          </a:bodyPr>
          <a:lstStyle/>
          <a:p>
            <a:pPr marL="285750" indent="-285750">
              <a:buFont typeface="Wingdings" pitchFamily="2" charset="2"/>
              <a:buChar char="Ø"/>
            </a:pPr>
            <a:r>
              <a:rPr lang="tr-TR" dirty="0"/>
              <a:t> Okul Yürütme Komisyonu kurulur</a:t>
            </a:r>
            <a:r>
              <a:rPr lang="tr-TR" dirty="0" smtClean="0"/>
              <a:t>.</a:t>
            </a:r>
          </a:p>
          <a:p>
            <a:pPr marL="285750" indent="-285750">
              <a:buFont typeface="Wingdings" pitchFamily="2" charset="2"/>
              <a:buChar char="Ø"/>
            </a:pPr>
            <a:r>
              <a:rPr lang="tr-TR" dirty="0"/>
              <a:t>Proje ile ilgili ailelerin bilgilendirilme süreçlerinde kullanılacak; haber mektubu, bülten, yazışma gibi hazırlıklar yapılır. </a:t>
            </a:r>
            <a:endParaRPr lang="tr-TR" dirty="0" smtClean="0"/>
          </a:p>
          <a:p>
            <a:pPr marL="285750" indent="-285750">
              <a:buFont typeface="Wingdings" pitchFamily="2" charset="2"/>
              <a:buChar char="Ø"/>
            </a:pPr>
            <a:r>
              <a:rPr lang="tr-TR" dirty="0"/>
              <a:t>Aileler ile çevrimiçi/</a:t>
            </a:r>
            <a:r>
              <a:rPr lang="tr-TR" dirty="0" err="1"/>
              <a:t>yüzyüze</a:t>
            </a:r>
            <a:r>
              <a:rPr lang="tr-TR" dirty="0"/>
              <a:t> toplantı yapılarak proje hakkında bilgilendirme yapılır. </a:t>
            </a:r>
            <a:endParaRPr lang="tr-TR" dirty="0" smtClean="0"/>
          </a:p>
          <a:p>
            <a:pPr marL="285750" indent="-285750">
              <a:buFont typeface="Wingdings" pitchFamily="2" charset="2"/>
              <a:buChar char="Ø"/>
            </a:pPr>
            <a:r>
              <a:rPr lang="tr-TR" dirty="0" smtClean="0"/>
              <a:t>Aralık Ayı:</a:t>
            </a:r>
          </a:p>
          <a:p>
            <a:r>
              <a:rPr lang="tr-TR" dirty="0" smtClean="0"/>
              <a:t>Okul </a:t>
            </a:r>
            <a:r>
              <a:rPr lang="tr-TR" dirty="0"/>
              <a:t>öncesi öğretmenlerine yönelik etkileşimli kitap okumaya yönelik bilgilendirme/eğitim yapılır. </a:t>
            </a:r>
          </a:p>
        </p:txBody>
      </p:sp>
      <p:sp>
        <p:nvSpPr>
          <p:cNvPr id="6" name="Metin kutusu 5"/>
          <p:cNvSpPr txBox="1"/>
          <p:nvPr/>
        </p:nvSpPr>
        <p:spPr>
          <a:xfrm>
            <a:off x="1115616" y="1988840"/>
            <a:ext cx="5616624" cy="369332"/>
          </a:xfrm>
          <a:prstGeom prst="rect">
            <a:avLst/>
          </a:prstGeom>
          <a:noFill/>
        </p:spPr>
        <p:txBody>
          <a:bodyPr wrap="square" rtlCol="0">
            <a:spAutoFit/>
          </a:bodyPr>
          <a:lstStyle/>
          <a:p>
            <a:r>
              <a:rPr lang="tr-TR" b="1" dirty="0" smtClean="0">
                <a:solidFill>
                  <a:srgbClr val="FF0000"/>
                </a:solidFill>
              </a:rPr>
              <a:t>                    Okul Öncesi Kademesi</a:t>
            </a:r>
            <a:endParaRPr lang="tr-TR" b="1" dirty="0">
              <a:solidFill>
                <a:srgbClr val="FF0000"/>
              </a:solidFill>
            </a:endParaRPr>
          </a:p>
        </p:txBody>
      </p:sp>
    </p:spTree>
    <p:extLst>
      <p:ext uri="{BB962C8B-B14F-4D97-AF65-F5344CB8AC3E}">
        <p14:creationId xmlns:p14="http://schemas.microsoft.com/office/powerpoint/2010/main" val="41920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6" name="Metin kutusu 5"/>
          <p:cNvSpPr txBox="1"/>
          <p:nvPr/>
        </p:nvSpPr>
        <p:spPr>
          <a:xfrm>
            <a:off x="683568" y="2420888"/>
            <a:ext cx="7560840" cy="2031325"/>
          </a:xfrm>
          <a:prstGeom prst="rect">
            <a:avLst/>
          </a:prstGeom>
          <a:noFill/>
        </p:spPr>
        <p:txBody>
          <a:bodyPr wrap="square" rtlCol="0">
            <a:spAutoFit/>
          </a:bodyPr>
          <a:lstStyle/>
          <a:p>
            <a:r>
              <a:rPr lang="tr-TR" b="1" dirty="0"/>
              <a:t>Okul Öncesi Eser Listesi</a:t>
            </a:r>
            <a:endParaRPr lang="tr-TR" dirty="0"/>
          </a:p>
          <a:p>
            <a:r>
              <a:rPr lang="tr-TR" dirty="0"/>
              <a:t>365 Gün Öykü Kitabı (53 Kitap) </a:t>
            </a:r>
          </a:p>
          <a:p>
            <a:r>
              <a:rPr lang="tr-TR" dirty="0"/>
              <a:t>Eğitime Erken Eğitimle Başla: </a:t>
            </a:r>
            <a:r>
              <a:rPr lang="tr-TR" dirty="0" err="1"/>
              <a:t>EÇE</a:t>
            </a:r>
            <a:r>
              <a:rPr lang="tr-TR" dirty="0"/>
              <a:t> Projesi kapsamında hazırlanan öykü kitapları (36 Kitap) </a:t>
            </a:r>
          </a:p>
          <a:p>
            <a:r>
              <a:rPr lang="tr-TR" dirty="0"/>
              <a:t>Eğitimde Birlikteyiz: Engeli Olan Çocuklar İçin Kapsayıcı Erken Çocukluk Eğitimi Projesi kapsamında hazırlanan öykü kitapları (36 Kitap) </a:t>
            </a:r>
          </a:p>
          <a:p>
            <a:r>
              <a:rPr lang="tr-TR" dirty="0"/>
              <a:t>Demokrasi: Gelecek Bizim Öykü Kitapları (5 Kitap) </a:t>
            </a:r>
          </a:p>
        </p:txBody>
      </p:sp>
    </p:spTree>
    <p:extLst>
      <p:ext uri="{BB962C8B-B14F-4D97-AF65-F5344CB8AC3E}">
        <p14:creationId xmlns:p14="http://schemas.microsoft.com/office/powerpoint/2010/main" val="13235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6412B6E6-4CC3-7DE8-5FBE-92E8D1E7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811F3EDC-3BE1-1C65-DEB3-AA9C076CF871}"/>
              </a:ext>
            </a:extLst>
          </p:cNvPr>
          <p:cNvSpPr>
            <a:spLocks noGrp="1"/>
          </p:cNvSpPr>
          <p:nvPr>
            <p:ph sz="quarter" idx="13"/>
          </p:nvPr>
        </p:nvSpPr>
        <p:spPr>
          <a:xfrm>
            <a:off x="323528" y="1484784"/>
            <a:ext cx="8424936" cy="4824536"/>
          </a:xfrm>
        </p:spPr>
        <p:txBody>
          <a:bodyPr>
            <a:noAutofit/>
          </a:bodyPr>
          <a:lstStyle/>
          <a:p>
            <a:pPr algn="just">
              <a:spcBef>
                <a:spcPct val="0"/>
              </a:spcBef>
              <a:spcAft>
                <a:spcPct val="0"/>
              </a:spcAft>
              <a:buClrTx/>
              <a:buSzTx/>
              <a:buNone/>
            </a:pPr>
            <a:r>
              <a:rPr lang="tr-TR" altLang="tr-TR" sz="2000" i="1" dirty="0">
                <a:solidFill>
                  <a:schemeClr val="tx1"/>
                </a:solidFill>
                <a:latin typeface="Palatino Linotype" panose="02040502050505030304" pitchFamily="18" charset="0"/>
              </a:rPr>
              <a:t>	</a:t>
            </a:r>
            <a:r>
              <a:rPr lang="tr-TR" altLang="tr-TR" sz="2000" b="1" i="1" dirty="0">
                <a:solidFill>
                  <a:schemeClr val="tx1"/>
                </a:solidFill>
                <a:latin typeface="Palatino Linotype" panose="02040502050505030304" pitchFamily="18" charset="0"/>
              </a:rPr>
              <a:t>Dilimizin Zenginlikleri Projesi «</a:t>
            </a:r>
            <a:r>
              <a:rPr lang="tr-TR" altLang="tr-TR" sz="2000" b="1" i="1" dirty="0">
                <a:solidFill>
                  <a:srgbClr val="FF0000"/>
                </a:solidFill>
                <a:latin typeface="Palatino Linotype" panose="02040502050505030304" pitchFamily="18" charset="0"/>
              </a:rPr>
              <a:t>Sözlük Özgürlüktür</a:t>
            </a:r>
            <a:r>
              <a:rPr lang="tr-TR" altLang="tr-TR" sz="2000" b="1" i="1" dirty="0">
                <a:solidFill>
                  <a:schemeClr val="tx1"/>
                </a:solidFill>
                <a:latin typeface="Palatino Linotype" panose="02040502050505030304" pitchFamily="18" charset="0"/>
              </a:rPr>
              <a:t>»</a:t>
            </a:r>
            <a:r>
              <a:rPr lang="tr-TR" altLang="tr-TR" sz="2000" dirty="0">
                <a:solidFill>
                  <a:schemeClr val="tx1"/>
                </a:solidFill>
                <a:latin typeface="Palatino Linotype" panose="02040502050505030304" pitchFamily="18" charset="0"/>
              </a:rPr>
              <a:t>, dilimizin zenginliklerini içeren çok çeşitli etkinliklerle öğrencilerimizi buluşturmak amacıyla hazırlanmış, kapsamlı bir etkinlik projesidir. Emeklerimiz sayesinde evlatlarımız, ecdadımızın mirasından faydalanabilecektir.</a:t>
            </a:r>
            <a:endParaRPr lang="tr-TR" sz="2000" dirty="0">
              <a:latin typeface="Palatino Linotype" panose="02040502050505030304" pitchFamily="18" charset="0"/>
            </a:endParaRPr>
          </a:p>
          <a:p>
            <a:pPr algn="just" eaLnBrk="1" hangingPunct="1">
              <a:spcBef>
                <a:spcPct val="0"/>
              </a:spcBef>
              <a:spcAft>
                <a:spcPct val="0"/>
              </a:spcAft>
              <a:buClrTx/>
              <a:buSzTx/>
              <a:buFontTx/>
              <a:buNone/>
            </a:pPr>
            <a:endParaRPr lang="tr-TR" altLang="tr-TR" sz="2000" dirty="0">
              <a:solidFill>
                <a:schemeClr val="tx1"/>
              </a:solidFill>
              <a:latin typeface="Palatino Linotype" panose="02040502050505030304" pitchFamily="18" charset="0"/>
            </a:endParaRPr>
          </a:p>
          <a:p>
            <a:pPr algn="just">
              <a:spcBef>
                <a:spcPct val="0"/>
              </a:spcBef>
              <a:spcAft>
                <a:spcPct val="0"/>
              </a:spcAft>
              <a:buClrTx/>
              <a:buSzTx/>
              <a:buNone/>
            </a:pPr>
            <a:r>
              <a:rPr lang="tr-TR" altLang="tr-TR" sz="2000" dirty="0">
                <a:solidFill>
                  <a:schemeClr val="tx1"/>
                </a:solidFill>
                <a:latin typeface="Palatino Linotype" panose="02040502050505030304" pitchFamily="18" charset="0"/>
              </a:rPr>
              <a:t> 	Bu proje dâhilinde yapılacak etkinliklerde, öncelikle evlatlarımıza dünyamızın ve düşüncemizin kelimelerle şekillendiğini fark ettirmek istiyoruz. Yeni kelimeler öğrenmeyi teşvik ederek onların kelime hazinelerini ve kavram bilgilerini genişletmeyi amaçlıyoruz. Zira ke</a:t>
            </a:r>
            <a:r>
              <a:rPr lang="tr-TR" sz="2000" dirty="0">
                <a:latin typeface="Palatino Linotype" panose="02040502050505030304" pitchFamily="18" charset="0"/>
              </a:rPr>
              <a:t>lime hazineniz, kavram bilginiz ne kadar genişse o kadar geniş düşünebilirsiniz. Ne kadar geniş düşünüyorsanız o kadar özgürsünüz.</a:t>
            </a:r>
            <a:endParaRPr lang="tr-TR" altLang="tr-TR" sz="2000" dirty="0">
              <a:solidFill>
                <a:schemeClr val="tx1"/>
              </a:solidFill>
              <a:latin typeface="Palatino Linotype" panose="02040502050505030304" pitchFamily="18" charset="0"/>
            </a:endParaRPr>
          </a:p>
          <a:p>
            <a:pPr algn="ctr" eaLnBrk="1" hangingPunct="1">
              <a:spcBef>
                <a:spcPct val="0"/>
              </a:spcBef>
              <a:spcAft>
                <a:spcPct val="0"/>
              </a:spcAft>
              <a:buClrTx/>
              <a:buSzTx/>
              <a:buFontTx/>
              <a:buNone/>
            </a:pPr>
            <a:endParaRPr lang="tr-TR" sz="2000" dirty="0">
              <a:latin typeface="Palatino Linotype" panose="02040502050505030304" pitchFamily="18" charset="0"/>
            </a:endParaRPr>
          </a:p>
          <a:p>
            <a:pPr algn="ctr" eaLnBrk="1" hangingPunct="1">
              <a:spcBef>
                <a:spcPct val="0"/>
              </a:spcBef>
              <a:spcAft>
                <a:spcPct val="0"/>
              </a:spcAft>
              <a:buClrTx/>
              <a:buSzTx/>
              <a:buFontTx/>
              <a:buNone/>
            </a:pPr>
            <a:r>
              <a:rPr lang="tr-TR" sz="2000" dirty="0">
                <a:latin typeface="Palatino Linotype" panose="02040502050505030304" pitchFamily="18" charset="0"/>
              </a:rPr>
              <a:t>İşte bu yüzden «</a:t>
            </a:r>
            <a:r>
              <a:rPr lang="tr-TR" sz="2000" b="1" dirty="0">
                <a:solidFill>
                  <a:srgbClr val="FF0000"/>
                </a:solidFill>
                <a:latin typeface="Palatino Linotype" panose="02040502050505030304" pitchFamily="18" charset="0"/>
              </a:rPr>
              <a:t>Sözlük Özgürlüktür</a:t>
            </a:r>
            <a:r>
              <a:rPr lang="tr-TR" sz="2000" dirty="0">
                <a:latin typeface="Palatino Linotype" panose="02040502050505030304" pitchFamily="18" charset="0"/>
              </a:rPr>
              <a:t>».</a:t>
            </a:r>
          </a:p>
        </p:txBody>
      </p:sp>
    </p:spTree>
    <p:extLst>
      <p:ext uri="{BB962C8B-B14F-4D97-AF65-F5344CB8AC3E}">
        <p14:creationId xmlns:p14="http://schemas.microsoft.com/office/powerpoint/2010/main" val="2318018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879550" cy="3289745"/>
          </a:xfrm>
          <a:prstGeom prst="rect">
            <a:avLst/>
          </a:prstGeom>
        </p:spPr>
      </p:pic>
      <p:sp>
        <p:nvSpPr>
          <p:cNvPr id="11" name="Başlık 1"/>
          <p:cNvSpPr txBox="1">
            <a:spLocks/>
          </p:cNvSpPr>
          <p:nvPr/>
        </p:nvSpPr>
        <p:spPr>
          <a:xfrm>
            <a:off x="1835696" y="4437112"/>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
            <a:ext cx="4211960" cy="3289745"/>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49" y="3289745"/>
            <a:ext cx="7347758" cy="3568255"/>
          </a:xfrm>
          <a:prstGeom prst="rect">
            <a:avLst/>
          </a:prstGeom>
        </p:spPr>
      </p:pic>
    </p:spTree>
    <p:extLst>
      <p:ext uri="{BB962C8B-B14F-4D97-AF65-F5344CB8AC3E}">
        <p14:creationId xmlns:p14="http://schemas.microsoft.com/office/powerpoint/2010/main" val="12694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877369" y="731838"/>
            <a:ext cx="2932062" cy="3475037"/>
          </a:xfrm>
        </p:spPr>
      </p:pic>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2178" cy="6858000"/>
          </a:xfrm>
          <a:prstGeom prst="rect">
            <a:avLst/>
          </a:prstGeom>
        </p:spPr>
      </p:pic>
      <p:sp>
        <p:nvSpPr>
          <p:cNvPr id="7" name="Metin kutusu 6"/>
          <p:cNvSpPr txBox="1"/>
          <p:nvPr/>
        </p:nvSpPr>
        <p:spPr>
          <a:xfrm>
            <a:off x="1043608" y="4653136"/>
            <a:ext cx="4752528" cy="923330"/>
          </a:xfrm>
          <a:prstGeom prst="rect">
            <a:avLst/>
          </a:prstGeom>
          <a:noFill/>
        </p:spPr>
        <p:txBody>
          <a:bodyPr wrap="square" rtlCol="0">
            <a:spAutoFit/>
          </a:bodyPr>
          <a:lstStyle/>
          <a:p>
            <a:r>
              <a:rPr lang="tr-TR" dirty="0" smtClean="0">
                <a:solidFill>
                  <a:srgbClr val="FF0000"/>
                </a:solidFill>
              </a:rPr>
              <a:t>İlçe Komisyonunda seçilen 1 eser gönderilecektir.</a:t>
            </a:r>
          </a:p>
          <a:p>
            <a:r>
              <a:rPr lang="tr-TR" dirty="0" smtClean="0">
                <a:solidFill>
                  <a:srgbClr val="FF0000"/>
                </a:solidFill>
              </a:rPr>
              <a:t>2 ocak ilçeye gönderimin SON GÜNÜ</a:t>
            </a:r>
            <a:endParaRPr lang="tr-TR" dirty="0">
              <a:solidFill>
                <a:srgbClr val="FF0000"/>
              </a:solidFill>
            </a:endParaRPr>
          </a:p>
        </p:txBody>
      </p:sp>
    </p:spTree>
    <p:extLst>
      <p:ext uri="{BB962C8B-B14F-4D97-AF65-F5344CB8AC3E}">
        <p14:creationId xmlns:p14="http://schemas.microsoft.com/office/powerpoint/2010/main" val="111598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5" name="Metin kutusu 4"/>
          <p:cNvSpPr txBox="1"/>
          <p:nvPr/>
        </p:nvSpPr>
        <p:spPr>
          <a:xfrm>
            <a:off x="683568" y="1556792"/>
            <a:ext cx="7776864" cy="369332"/>
          </a:xfrm>
          <a:prstGeom prst="rect">
            <a:avLst/>
          </a:prstGeom>
          <a:noFill/>
        </p:spPr>
        <p:txBody>
          <a:bodyPr wrap="square" rtlCol="0">
            <a:spAutoFit/>
          </a:bodyPr>
          <a:lstStyle/>
          <a:p>
            <a:r>
              <a:rPr lang="tr-TR" b="1" dirty="0" smtClean="0"/>
              <a:t>                                        </a:t>
            </a:r>
            <a:r>
              <a:rPr lang="tr-TR" b="1" dirty="0" smtClean="0">
                <a:solidFill>
                  <a:srgbClr val="FF0000"/>
                </a:solidFill>
              </a:rPr>
              <a:t>İlkokul Kademesi</a:t>
            </a:r>
            <a:endParaRPr lang="tr-TR" b="1" dirty="0">
              <a:solidFill>
                <a:srgbClr val="FF0000"/>
              </a:solidFill>
            </a:endParaRPr>
          </a:p>
        </p:txBody>
      </p:sp>
      <p:sp>
        <p:nvSpPr>
          <p:cNvPr id="7" name="Metin kutusu 6"/>
          <p:cNvSpPr txBox="1"/>
          <p:nvPr/>
        </p:nvSpPr>
        <p:spPr>
          <a:xfrm>
            <a:off x="899592" y="2348880"/>
            <a:ext cx="7416824" cy="4247317"/>
          </a:xfrm>
          <a:prstGeom prst="rect">
            <a:avLst/>
          </a:prstGeom>
          <a:noFill/>
        </p:spPr>
        <p:txBody>
          <a:bodyPr wrap="square" rtlCol="0">
            <a:spAutoFit/>
          </a:bodyPr>
          <a:lstStyle/>
          <a:p>
            <a:pPr marL="285750" indent="-285750">
              <a:buFont typeface="Wingdings" pitchFamily="2" charset="2"/>
              <a:buChar char="Ø"/>
            </a:pPr>
            <a:r>
              <a:rPr lang="tr-TR" dirty="0" smtClean="0"/>
              <a:t>Eserler </a:t>
            </a:r>
            <a:r>
              <a:rPr lang="tr-TR" dirty="0"/>
              <a:t>kaynakçasında yer alan Çocuk Şiirleri </a:t>
            </a:r>
            <a:r>
              <a:rPr lang="tr-TR" dirty="0" err="1"/>
              <a:t>Antolojisi'nden</a:t>
            </a:r>
            <a:r>
              <a:rPr lang="tr-TR" dirty="0"/>
              <a:t> </a:t>
            </a:r>
            <a:r>
              <a:rPr lang="tr-TR" dirty="0" smtClean="0"/>
              <a:t>seçilecektir.</a:t>
            </a:r>
          </a:p>
          <a:p>
            <a:pPr marL="285750" indent="-285750">
              <a:buFont typeface="Wingdings" pitchFamily="2" charset="2"/>
              <a:buChar char="Ø"/>
            </a:pPr>
            <a:r>
              <a:rPr lang="tr-TR" dirty="0"/>
              <a:t> Okunan şiirlerden seçilen bilinmeyen kelimeler  öğrencilerle paylaşılır</a:t>
            </a:r>
            <a:r>
              <a:rPr lang="tr-TR" dirty="0" smtClean="0"/>
              <a:t>.</a:t>
            </a:r>
          </a:p>
          <a:p>
            <a:pPr marL="285750" indent="-285750">
              <a:buFont typeface="Wingdings" pitchFamily="2" charset="2"/>
              <a:buChar char="Ø"/>
            </a:pPr>
            <a:r>
              <a:rPr lang="tr-TR" dirty="0"/>
              <a:t>Öğrencilerden bu bilinmeyen kelimelerden  seçilecek en az üç kelimenin yer alacağı anlamlı bir cümle ve afiş oluşturması istenir</a:t>
            </a:r>
            <a:r>
              <a:rPr lang="tr-TR" dirty="0" smtClean="0"/>
              <a:t>.</a:t>
            </a:r>
          </a:p>
          <a:p>
            <a:pPr marL="285750" indent="-285750">
              <a:buFont typeface="Wingdings" pitchFamily="2" charset="2"/>
              <a:buChar char="Ø"/>
            </a:pPr>
            <a:r>
              <a:rPr lang="tr-TR" dirty="0"/>
              <a:t>Her sınıf için sınıfın en iyi cümlesi/afişi seçilir</a:t>
            </a:r>
            <a:r>
              <a:rPr lang="tr-TR" dirty="0" smtClean="0"/>
              <a:t>.</a:t>
            </a:r>
          </a:p>
          <a:p>
            <a:pPr marL="285750" indent="-285750">
              <a:buFont typeface="Wingdings" pitchFamily="2" charset="2"/>
              <a:buChar char="Ø"/>
            </a:pPr>
            <a:r>
              <a:rPr lang="tr-TR" dirty="0"/>
              <a:t>Sınıfların en iyi cümleleri arasından okulun en iyi cümlesi/afişi seçilir</a:t>
            </a:r>
            <a:r>
              <a:rPr lang="tr-TR" dirty="0" smtClean="0"/>
              <a:t>.</a:t>
            </a:r>
          </a:p>
          <a:p>
            <a:pPr marL="285750" indent="-285750">
              <a:buFont typeface="Wingdings" pitchFamily="2" charset="2"/>
              <a:buChar char="Ø"/>
            </a:pPr>
            <a:endParaRPr lang="tr-TR" dirty="0" smtClean="0"/>
          </a:p>
          <a:p>
            <a:r>
              <a:rPr lang="tr-TR" dirty="0"/>
              <a:t>ANAHTAR KELİMELERLE HİKÂYE ANLATMA YARIŞMASI</a:t>
            </a:r>
          </a:p>
          <a:p>
            <a:endParaRPr lang="tr-TR" dirty="0"/>
          </a:p>
          <a:p>
            <a:r>
              <a:rPr lang="tr-TR" dirty="0"/>
              <a:t>Okullarda yapılacak olan yarışmamızı öğretmenlerimiz sınıflarında uygulayacaktır.</a:t>
            </a:r>
          </a:p>
          <a:p>
            <a:endParaRPr lang="tr-TR" dirty="0"/>
          </a:p>
        </p:txBody>
      </p:sp>
    </p:spTree>
    <p:extLst>
      <p:ext uri="{BB962C8B-B14F-4D97-AF65-F5344CB8AC3E}">
        <p14:creationId xmlns:p14="http://schemas.microsoft.com/office/powerpoint/2010/main" val="61247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6" name="Metin kutusu 5"/>
          <p:cNvSpPr txBox="1"/>
          <p:nvPr/>
        </p:nvSpPr>
        <p:spPr>
          <a:xfrm>
            <a:off x="611560" y="1844824"/>
            <a:ext cx="7704856" cy="369332"/>
          </a:xfrm>
          <a:prstGeom prst="rect">
            <a:avLst/>
          </a:prstGeom>
          <a:noFill/>
        </p:spPr>
        <p:txBody>
          <a:bodyPr wrap="square" rtlCol="0">
            <a:spAutoFit/>
          </a:bodyPr>
          <a:lstStyle/>
          <a:p>
            <a:r>
              <a:rPr lang="tr-TR" dirty="0" smtClean="0"/>
              <a:t>                                     </a:t>
            </a:r>
            <a:r>
              <a:rPr lang="tr-TR" b="1" dirty="0" smtClean="0">
                <a:solidFill>
                  <a:srgbClr val="FF0000"/>
                </a:solidFill>
              </a:rPr>
              <a:t>Ortaokul Kademesi</a:t>
            </a:r>
            <a:endParaRPr lang="tr-TR" b="1" dirty="0">
              <a:solidFill>
                <a:srgbClr val="FF0000"/>
              </a:solidFill>
            </a:endParaRPr>
          </a:p>
        </p:txBody>
      </p:sp>
      <p:sp>
        <p:nvSpPr>
          <p:cNvPr id="8" name="Metin kutusu 7"/>
          <p:cNvSpPr txBox="1"/>
          <p:nvPr/>
        </p:nvSpPr>
        <p:spPr>
          <a:xfrm>
            <a:off x="1115616" y="2522512"/>
            <a:ext cx="7416824" cy="2862322"/>
          </a:xfrm>
          <a:prstGeom prst="rect">
            <a:avLst/>
          </a:prstGeom>
          <a:noFill/>
        </p:spPr>
        <p:txBody>
          <a:bodyPr wrap="square" rtlCol="0">
            <a:spAutoFit/>
          </a:bodyPr>
          <a:lstStyle/>
          <a:p>
            <a:pPr marL="285750" indent="-285750">
              <a:buFont typeface="Wingdings" pitchFamily="2" charset="2"/>
              <a:buChar char="Ø"/>
            </a:pPr>
            <a:r>
              <a:rPr lang="tr-TR" dirty="0"/>
              <a:t>Öğrencilerden Yunus Emre Sözlüğünden  seçilecek en az üç kelimenin yer alacağı anlamlı bir cümle ve afiş oluşturması istenir</a:t>
            </a:r>
            <a:r>
              <a:rPr lang="tr-TR" dirty="0" smtClean="0"/>
              <a:t>.</a:t>
            </a:r>
          </a:p>
          <a:p>
            <a:endParaRPr lang="tr-TR" dirty="0" smtClean="0"/>
          </a:p>
          <a:p>
            <a:pPr marL="285750" indent="-285750">
              <a:buFont typeface="Wingdings" pitchFamily="2" charset="2"/>
              <a:buChar char="Ø"/>
            </a:pPr>
            <a:r>
              <a:rPr lang="tr-TR" dirty="0" smtClean="0"/>
              <a:t>ANAHTAR </a:t>
            </a:r>
            <a:r>
              <a:rPr lang="tr-TR" dirty="0"/>
              <a:t>KELİMELERLE HİKÂYE ANLATMA YARIŞMASI</a:t>
            </a:r>
          </a:p>
          <a:p>
            <a:endParaRPr lang="tr-TR" dirty="0"/>
          </a:p>
          <a:p>
            <a:r>
              <a:rPr lang="tr-TR" dirty="0"/>
              <a:t>Okullarda yapılacak olan yarışmamızı öğretmenlerimiz sınıflarında uygulayacaktır</a:t>
            </a:r>
            <a:r>
              <a:rPr lang="tr-TR" dirty="0" smtClean="0"/>
              <a:t>.</a:t>
            </a:r>
          </a:p>
          <a:p>
            <a:endParaRPr lang="tr-TR" dirty="0"/>
          </a:p>
          <a:p>
            <a:pPr marL="285750" indent="-285750">
              <a:buFont typeface="Wingdings" pitchFamily="2" charset="2"/>
              <a:buChar char="Ø"/>
            </a:pPr>
            <a:r>
              <a:rPr lang="tr-TR" dirty="0"/>
              <a:t>DEDE KORKUT </a:t>
            </a:r>
            <a:r>
              <a:rPr lang="tr-TR" dirty="0" smtClean="0"/>
              <a:t>OKUMALARI  (Ocak Ayı)</a:t>
            </a:r>
          </a:p>
          <a:p>
            <a:pPr marL="285750" indent="-285750">
              <a:buFont typeface="Wingdings" pitchFamily="2" charset="2"/>
              <a:buChar char="Ø"/>
            </a:pPr>
            <a:endParaRPr lang="tr-TR" dirty="0"/>
          </a:p>
        </p:txBody>
      </p:sp>
    </p:spTree>
    <p:extLst>
      <p:ext uri="{BB962C8B-B14F-4D97-AF65-F5344CB8AC3E}">
        <p14:creationId xmlns:p14="http://schemas.microsoft.com/office/powerpoint/2010/main" val="159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 name="İçerik Yer Tutucusu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66977" y="731838"/>
            <a:ext cx="5952845" cy="3475037"/>
          </a:xfrm>
        </p:spPr>
      </p:pic>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5" name="Metin kutusu 4"/>
          <p:cNvSpPr txBox="1"/>
          <p:nvPr/>
        </p:nvSpPr>
        <p:spPr>
          <a:xfrm>
            <a:off x="827584" y="1700808"/>
            <a:ext cx="7776864" cy="369332"/>
          </a:xfrm>
          <a:prstGeom prst="rect">
            <a:avLst/>
          </a:prstGeom>
          <a:noFill/>
        </p:spPr>
        <p:txBody>
          <a:bodyPr wrap="square" rtlCol="0">
            <a:spAutoFit/>
          </a:bodyPr>
          <a:lstStyle/>
          <a:p>
            <a:r>
              <a:rPr lang="tr-TR" b="1" dirty="0" smtClean="0">
                <a:solidFill>
                  <a:srgbClr val="FF0000"/>
                </a:solidFill>
              </a:rPr>
              <a:t>                                         Lise Kademesi</a:t>
            </a:r>
            <a:endParaRPr lang="tr-TR" b="1" dirty="0">
              <a:solidFill>
                <a:srgbClr val="FF0000"/>
              </a:solidFill>
            </a:endParaRPr>
          </a:p>
        </p:txBody>
      </p:sp>
      <p:sp>
        <p:nvSpPr>
          <p:cNvPr id="6" name="Metin kutusu 5"/>
          <p:cNvSpPr txBox="1"/>
          <p:nvPr/>
        </p:nvSpPr>
        <p:spPr>
          <a:xfrm>
            <a:off x="683568" y="2204864"/>
            <a:ext cx="7704856" cy="923330"/>
          </a:xfrm>
          <a:prstGeom prst="rect">
            <a:avLst/>
          </a:prstGeom>
          <a:noFill/>
        </p:spPr>
        <p:txBody>
          <a:bodyPr wrap="square" rtlCol="0">
            <a:spAutoFit/>
          </a:bodyPr>
          <a:lstStyle/>
          <a:p>
            <a:pPr marL="285750" indent="-285750">
              <a:buFont typeface="Wingdings" pitchFamily="2" charset="2"/>
              <a:buChar char="Ø"/>
            </a:pPr>
            <a:r>
              <a:rPr lang="tr-TR" dirty="0"/>
              <a:t>SAFAHAT </a:t>
            </a:r>
            <a:r>
              <a:rPr lang="tr-TR" dirty="0" smtClean="0"/>
              <a:t>OKUMALARI (Afiş Yarışması)</a:t>
            </a:r>
          </a:p>
          <a:p>
            <a:pPr marL="285750" indent="-285750">
              <a:buFont typeface="Wingdings" pitchFamily="2" charset="2"/>
              <a:buChar char="Ø"/>
            </a:pPr>
            <a:r>
              <a:rPr lang="tr-TR" dirty="0"/>
              <a:t>SAFAHAT KONULU ÇEVRİM İÇİ BİLGİ </a:t>
            </a:r>
            <a:r>
              <a:rPr lang="tr-TR" dirty="0" smtClean="0"/>
              <a:t>YARIŞMASI</a:t>
            </a:r>
          </a:p>
          <a:p>
            <a:pPr marL="285750" indent="-285750">
              <a:buFont typeface="Wingdings" pitchFamily="2" charset="2"/>
              <a:buChar char="Ø"/>
            </a:pPr>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924573"/>
            <a:ext cx="5436096" cy="3173379"/>
          </a:xfrm>
          <a:prstGeom prst="rect">
            <a:avLst/>
          </a:prstGeom>
        </p:spPr>
      </p:pic>
    </p:spTree>
    <p:extLst>
      <p:ext uri="{BB962C8B-B14F-4D97-AF65-F5344CB8AC3E}">
        <p14:creationId xmlns:p14="http://schemas.microsoft.com/office/powerpoint/2010/main" val="299904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6" name="Metin kutusu 5"/>
          <p:cNvSpPr txBox="1"/>
          <p:nvPr/>
        </p:nvSpPr>
        <p:spPr>
          <a:xfrm>
            <a:off x="539552" y="1268760"/>
            <a:ext cx="7704856" cy="5078313"/>
          </a:xfrm>
          <a:prstGeom prst="rect">
            <a:avLst/>
          </a:prstGeom>
          <a:noFill/>
        </p:spPr>
        <p:txBody>
          <a:bodyPr wrap="square" rtlCol="0">
            <a:spAutoFit/>
          </a:bodyPr>
          <a:lstStyle/>
          <a:p>
            <a:r>
              <a:rPr lang="tr-TR" sz="1200" b="1" dirty="0">
                <a:latin typeface="Times New Roman" pitchFamily="18" charset="0"/>
                <a:cs typeface="Times New Roman" pitchFamily="18" charset="0"/>
              </a:rPr>
              <a:t>Dilimizin Zenginlikleri Projesi </a:t>
            </a:r>
          </a:p>
          <a:p>
            <a:r>
              <a:rPr lang="tr-TR" sz="1200" b="1" dirty="0">
                <a:latin typeface="Times New Roman" pitchFamily="18" charset="0"/>
                <a:cs typeface="Times New Roman" pitchFamily="18" charset="0"/>
              </a:rPr>
              <a:t>…….. Okulu</a:t>
            </a:r>
          </a:p>
          <a:p>
            <a:r>
              <a:rPr lang="tr-TR" sz="1200" b="1" dirty="0">
                <a:latin typeface="Times New Roman" pitchFamily="18" charset="0"/>
                <a:cs typeface="Times New Roman" pitchFamily="18" charset="0"/>
              </a:rPr>
              <a:t>Kasım Ayı Raporu</a:t>
            </a:r>
            <a:endParaRPr lang="tr-TR" sz="1200" dirty="0">
              <a:latin typeface="Times New Roman" pitchFamily="18" charset="0"/>
              <a:cs typeface="Times New Roman" pitchFamily="18" charset="0"/>
            </a:endParaRPr>
          </a:p>
          <a:p>
            <a:r>
              <a:rPr lang="tr-TR" sz="1200" b="1" dirty="0">
                <a:latin typeface="Times New Roman" pitchFamily="18" charset="0"/>
                <a:cs typeface="Times New Roman" pitchFamily="18" charset="0"/>
              </a:rPr>
              <a:t> </a:t>
            </a:r>
            <a:endParaRPr lang="tr-TR" sz="1200" dirty="0">
              <a:latin typeface="Times New Roman" pitchFamily="18" charset="0"/>
              <a:cs typeface="Times New Roman" pitchFamily="18" charset="0"/>
            </a:endParaRPr>
          </a:p>
          <a:p>
            <a:r>
              <a:rPr lang="tr-TR" sz="1200" b="1" dirty="0">
                <a:latin typeface="Times New Roman" pitchFamily="18" charset="0"/>
                <a:cs typeface="Times New Roman" pitchFamily="18" charset="0"/>
              </a:rPr>
              <a:t>Tanıtım ve Duyuru Etkinliği   (Tarih)</a:t>
            </a:r>
            <a:endParaRPr lang="tr-TR" sz="1200" dirty="0">
              <a:latin typeface="Times New Roman" pitchFamily="18" charset="0"/>
              <a:cs typeface="Times New Roman" pitchFamily="18" charset="0"/>
            </a:endParaRPr>
          </a:p>
          <a:p>
            <a:r>
              <a:rPr lang="tr-TR" sz="1200" dirty="0">
                <a:latin typeface="Times New Roman" pitchFamily="18" charset="0"/>
                <a:cs typeface="Times New Roman" pitchFamily="18" charset="0"/>
              </a:rPr>
              <a:t>Dilimizin Zenginlikleri Projesi bakanlık tarafından paylaşılan tanıtım videosu ve uygulama kılavuzu ile birlikte okulumuzdaki öğrencilere tanıtıldı.</a:t>
            </a:r>
          </a:p>
          <a:p>
            <a:r>
              <a:rPr lang="tr-TR" sz="1200" b="1" dirty="0">
                <a:latin typeface="Times New Roman" pitchFamily="18" charset="0"/>
                <a:cs typeface="Times New Roman" pitchFamily="18" charset="0"/>
              </a:rPr>
              <a:t> </a:t>
            </a:r>
            <a:endParaRPr lang="tr-TR" sz="1200" dirty="0">
              <a:latin typeface="Times New Roman" pitchFamily="18" charset="0"/>
              <a:cs typeface="Times New Roman" pitchFamily="18" charset="0"/>
            </a:endParaRPr>
          </a:p>
          <a:p>
            <a:r>
              <a:rPr lang="tr-TR" sz="1200" b="1" dirty="0">
                <a:latin typeface="Times New Roman" pitchFamily="18" charset="0"/>
                <a:cs typeface="Times New Roman" pitchFamily="18" charset="0"/>
              </a:rPr>
              <a:t>Okul Yürütme Komisyonu  (Tarih)</a:t>
            </a:r>
            <a:endParaRPr lang="tr-TR" sz="1200" dirty="0">
              <a:latin typeface="Times New Roman" pitchFamily="18" charset="0"/>
              <a:cs typeface="Times New Roman" pitchFamily="18" charset="0"/>
            </a:endParaRPr>
          </a:p>
          <a:p>
            <a:r>
              <a:rPr lang="tr-TR" sz="1200" dirty="0">
                <a:latin typeface="Times New Roman" pitchFamily="18" charset="0"/>
                <a:cs typeface="Times New Roman" pitchFamily="18" charset="0"/>
              </a:rPr>
              <a:t>Okulumuzda projeyi yönetmek adına bir müdür yardımcısı koordinasyonunda Türkçe ve Sosyal Bilgiler öğretmenlerinden oluşan komisyon oluşturuldu.</a:t>
            </a:r>
          </a:p>
          <a:p>
            <a:r>
              <a:rPr lang="tr-TR" sz="1200" dirty="0">
                <a:latin typeface="Times New Roman" pitchFamily="18" charset="0"/>
                <a:cs typeface="Times New Roman" pitchFamily="18" charset="0"/>
              </a:rPr>
              <a:t> </a:t>
            </a:r>
          </a:p>
          <a:p>
            <a:r>
              <a:rPr lang="tr-TR" sz="1200" b="1" dirty="0">
                <a:latin typeface="Times New Roman" pitchFamily="18" charset="0"/>
                <a:cs typeface="Times New Roman" pitchFamily="18" charset="0"/>
              </a:rPr>
              <a:t> Sözlük Tasarım Yarışması(Tarih)</a:t>
            </a:r>
          </a:p>
          <a:p>
            <a:endParaRPr lang="tr-TR" sz="1200" dirty="0">
              <a:latin typeface="Times New Roman" pitchFamily="18" charset="0"/>
              <a:cs typeface="Times New Roman" pitchFamily="18" charset="0"/>
            </a:endParaRPr>
          </a:p>
          <a:p>
            <a:r>
              <a:rPr lang="tr-TR" sz="1200" dirty="0">
                <a:latin typeface="Times New Roman" pitchFamily="18" charset="0"/>
                <a:cs typeface="Times New Roman" pitchFamily="18" charset="0"/>
              </a:rPr>
              <a:t>"Dilimizin Zenginlikleri Projesi" okullarda yapılacak olan söz varlığını zenginleştirme çalışmaları ile öğrencilerin dilimizin zenginliklerini tanımasını, kültür taşıyıcısı olan sözcüklerimizle buluşmasını, buna bağlı olarak dili iyi kullanmasını ve düşünce dünyasını geliştirmesini amaçlamaktadır. Bu sebeple hazırlanacak sözlüklerin şartnamesi öğrencilerle paylaşıldı. Öğrencilerin katılımıyla sözlük çalışması yapıldı. Türkçenin zenginliklerini öğrencilere tanıtacak çeşitli sözlükler tasarlandı.</a:t>
            </a:r>
          </a:p>
          <a:p>
            <a:r>
              <a:rPr lang="tr-TR" sz="1200" dirty="0">
                <a:latin typeface="Times New Roman" pitchFamily="18" charset="0"/>
                <a:cs typeface="Times New Roman" pitchFamily="18" charset="0"/>
              </a:rPr>
              <a:t> </a:t>
            </a:r>
          </a:p>
          <a:p>
            <a:r>
              <a:rPr lang="tr-TR" sz="1200" b="1" dirty="0">
                <a:latin typeface="Times New Roman" pitchFamily="18" charset="0"/>
                <a:cs typeface="Times New Roman" pitchFamily="18" charset="0"/>
              </a:rPr>
              <a:t>Genel Değerlendirme</a:t>
            </a:r>
            <a:endParaRPr lang="tr-TR" sz="1200" dirty="0">
              <a:latin typeface="Times New Roman" pitchFamily="18" charset="0"/>
              <a:cs typeface="Times New Roman" pitchFamily="18" charset="0"/>
            </a:endParaRPr>
          </a:p>
          <a:p>
            <a:r>
              <a:rPr lang="tr-TR" sz="1200" dirty="0">
                <a:latin typeface="Times New Roman" pitchFamily="18" charset="0"/>
                <a:cs typeface="Times New Roman" pitchFamily="18" charset="0"/>
              </a:rPr>
              <a:t>Dilimizin Zenginlikleri Projesi kapsamında Kasım ayında yapılan çalışmalarda çerçeve plana göre proje çalışmalarına devam edildi.</a:t>
            </a:r>
          </a:p>
          <a:p>
            <a:r>
              <a:rPr lang="tr-TR" sz="1200" b="1" dirty="0">
                <a:latin typeface="Times New Roman" pitchFamily="18" charset="0"/>
                <a:cs typeface="Times New Roman" pitchFamily="18" charset="0"/>
              </a:rPr>
              <a:t> </a:t>
            </a:r>
          </a:p>
          <a:p>
            <a:endParaRPr lang="tr-TR" sz="1200" b="1" dirty="0">
              <a:latin typeface="Times New Roman" pitchFamily="18" charset="0"/>
              <a:cs typeface="Times New Roman" pitchFamily="18" charset="0"/>
            </a:endParaRPr>
          </a:p>
          <a:p>
            <a:r>
              <a:rPr lang="tr-TR" sz="1200" b="1" dirty="0">
                <a:latin typeface="Times New Roman" pitchFamily="18" charset="0"/>
                <a:cs typeface="Times New Roman" pitchFamily="18" charset="0"/>
              </a:rPr>
              <a:t>Türkçe Öğretmeni</a:t>
            </a:r>
            <a:r>
              <a:rPr lang="tr-TR" sz="1200" dirty="0">
                <a:latin typeface="Times New Roman" pitchFamily="18" charset="0"/>
                <a:cs typeface="Times New Roman" pitchFamily="18" charset="0"/>
              </a:rPr>
              <a:t>         			</a:t>
            </a:r>
            <a:r>
              <a:rPr lang="tr-TR" sz="1200" b="1" dirty="0">
                <a:latin typeface="Times New Roman" pitchFamily="18" charset="0"/>
                <a:cs typeface="Times New Roman" pitchFamily="18" charset="0"/>
              </a:rPr>
              <a:t>Müdür Yardımcısı</a:t>
            </a:r>
            <a:endParaRPr lang="tr-TR" sz="1200" dirty="0">
              <a:latin typeface="Times New Roman" pitchFamily="18" charset="0"/>
              <a:cs typeface="Times New Roman" pitchFamily="18" charset="0"/>
            </a:endParaRPr>
          </a:p>
          <a:p>
            <a:endParaRPr lang="tr-TR" sz="1200" dirty="0"/>
          </a:p>
        </p:txBody>
      </p:sp>
    </p:spTree>
    <p:extLst>
      <p:ext uri="{BB962C8B-B14F-4D97-AF65-F5344CB8AC3E}">
        <p14:creationId xmlns:p14="http://schemas.microsoft.com/office/powerpoint/2010/main" val="230111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260648"/>
            <a:ext cx="7056784" cy="276999"/>
          </a:xfrm>
          <a:prstGeom prst="rect">
            <a:avLst/>
          </a:prstGeom>
          <a:noFill/>
        </p:spPr>
        <p:txBody>
          <a:bodyPr wrap="square" rtlCol="0">
            <a:spAutoFit/>
          </a:bodyPr>
          <a:lstStyle/>
          <a:p>
            <a:r>
              <a:rPr lang="tr-TR" sz="1200" dirty="0" smtClean="0">
                <a:latin typeface="Times New Roman" pitchFamily="18" charset="0"/>
                <a:cs typeface="Times New Roman" pitchFamily="18" charset="0"/>
              </a:rPr>
              <a:t>				</a:t>
            </a:r>
            <a:endParaRPr lang="tr-TR" sz="1200" dirty="0">
              <a:latin typeface="Times New Roman" pitchFamily="18" charset="0"/>
              <a:cs typeface="Times New Roman" pitchFamily="18" charset="0"/>
            </a:endParaRPr>
          </a:p>
        </p:txBody>
      </p:sp>
    </p:spTree>
    <p:extLst>
      <p:ext uri="{BB962C8B-B14F-4D97-AF65-F5344CB8AC3E}">
        <p14:creationId xmlns:p14="http://schemas.microsoft.com/office/powerpoint/2010/main" val="170547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5" name="Metin kutusu 4"/>
          <p:cNvSpPr txBox="1"/>
          <p:nvPr/>
        </p:nvSpPr>
        <p:spPr>
          <a:xfrm>
            <a:off x="1475656" y="1772816"/>
            <a:ext cx="6840760" cy="646331"/>
          </a:xfrm>
          <a:prstGeom prst="rect">
            <a:avLst/>
          </a:prstGeom>
          <a:noFill/>
        </p:spPr>
        <p:txBody>
          <a:bodyPr wrap="square" rtlCol="0">
            <a:spAutoFit/>
          </a:bodyPr>
          <a:lstStyle/>
          <a:p>
            <a:r>
              <a:rPr lang="tr-TR" dirty="0" smtClean="0">
                <a:solidFill>
                  <a:srgbClr val="FF0000"/>
                </a:solidFill>
              </a:rPr>
              <a:t>              Fotoğraf ve Videoları Aktarım Süreci</a:t>
            </a:r>
          </a:p>
          <a:p>
            <a:endParaRPr lang="tr-TR" dirty="0">
              <a:solidFill>
                <a:srgbClr val="FF0000"/>
              </a:solidFill>
            </a:endParaRPr>
          </a:p>
        </p:txBody>
      </p:sp>
      <p:sp>
        <p:nvSpPr>
          <p:cNvPr id="6" name="Metin kutusu 5"/>
          <p:cNvSpPr txBox="1"/>
          <p:nvPr/>
        </p:nvSpPr>
        <p:spPr>
          <a:xfrm>
            <a:off x="539552" y="2419147"/>
            <a:ext cx="7776864" cy="2031325"/>
          </a:xfrm>
          <a:prstGeom prst="rect">
            <a:avLst/>
          </a:prstGeom>
          <a:noFill/>
        </p:spPr>
        <p:txBody>
          <a:bodyPr wrap="square" rtlCol="0">
            <a:spAutoFit/>
          </a:bodyPr>
          <a:lstStyle/>
          <a:p>
            <a:r>
              <a:rPr lang="tr-TR" dirty="0" err="1">
                <a:hlinkClick r:id="rId3"/>
              </a:rPr>
              <a:t>https</a:t>
            </a:r>
            <a:r>
              <a:rPr lang="tr-TR" dirty="0">
                <a:hlinkClick r:id="rId3"/>
              </a:rPr>
              <a:t>://</a:t>
            </a:r>
            <a:r>
              <a:rPr lang="tr-TR" dirty="0" err="1" smtClean="0">
                <a:hlinkClick r:id="rId3"/>
              </a:rPr>
              <a:t>drive.google.com</a:t>
            </a:r>
            <a:r>
              <a:rPr lang="tr-TR" dirty="0" smtClean="0">
                <a:hlinkClick r:id="rId3"/>
              </a:rPr>
              <a:t>/</a:t>
            </a:r>
            <a:r>
              <a:rPr lang="tr-TR" dirty="0" err="1" smtClean="0">
                <a:hlinkClick r:id="rId3"/>
              </a:rPr>
              <a:t>drive</a:t>
            </a:r>
            <a:r>
              <a:rPr lang="tr-TR" dirty="0" smtClean="0">
                <a:hlinkClick r:id="rId3"/>
              </a:rPr>
              <a:t>/</a:t>
            </a:r>
            <a:r>
              <a:rPr lang="tr-TR" dirty="0" err="1" smtClean="0">
                <a:hlinkClick r:id="rId3"/>
              </a:rPr>
              <a:t>folders</a:t>
            </a:r>
            <a:r>
              <a:rPr lang="tr-TR" dirty="0" smtClean="0">
                <a:hlinkClick r:id="rId3"/>
              </a:rPr>
              <a:t>/</a:t>
            </a:r>
            <a:r>
              <a:rPr lang="tr-TR" dirty="0" err="1" smtClean="0">
                <a:hlinkClick r:id="rId3"/>
              </a:rPr>
              <a:t>1pB-EQwPbSxH65etXUTf-7gkdVMiGCVs4?usp</a:t>
            </a:r>
            <a:r>
              <a:rPr lang="tr-TR" dirty="0" smtClean="0">
                <a:hlinkClick r:id="rId3"/>
              </a:rPr>
              <a:t>=</a:t>
            </a:r>
            <a:r>
              <a:rPr lang="tr-TR" dirty="0" err="1" smtClean="0">
                <a:hlinkClick r:id="rId3"/>
              </a:rPr>
              <a:t>sharing</a:t>
            </a:r>
            <a:endParaRPr lang="tr-TR" dirty="0" smtClean="0"/>
          </a:p>
          <a:p>
            <a:r>
              <a:rPr lang="tr-TR" dirty="0" smtClean="0"/>
              <a:t>Google Drive Hesabı</a:t>
            </a:r>
          </a:p>
          <a:p>
            <a:endParaRPr lang="tr-TR" dirty="0"/>
          </a:p>
          <a:p>
            <a:endParaRPr lang="tr-TR" dirty="0" smtClean="0"/>
          </a:p>
          <a:p>
            <a:r>
              <a:rPr lang="tr-TR" dirty="0" smtClean="0"/>
              <a:t>Mail Adresi</a:t>
            </a:r>
          </a:p>
          <a:p>
            <a:r>
              <a:rPr lang="tr-TR" dirty="0" err="1" smtClean="0"/>
              <a:t>esra.ozelburo@gmail.com</a:t>
            </a:r>
            <a:endParaRPr lang="tr-TR" dirty="0"/>
          </a:p>
        </p:txBody>
      </p:sp>
      <p:sp>
        <p:nvSpPr>
          <p:cNvPr id="7" name="Metin kutusu 6"/>
          <p:cNvSpPr txBox="1"/>
          <p:nvPr/>
        </p:nvSpPr>
        <p:spPr>
          <a:xfrm>
            <a:off x="611560" y="4797152"/>
            <a:ext cx="7704856" cy="369332"/>
          </a:xfrm>
          <a:prstGeom prst="rect">
            <a:avLst/>
          </a:prstGeom>
          <a:noFill/>
        </p:spPr>
        <p:txBody>
          <a:bodyPr wrap="square" rtlCol="0">
            <a:spAutoFit/>
          </a:bodyPr>
          <a:lstStyle/>
          <a:p>
            <a:pPr marL="285750" indent="-285750">
              <a:buFont typeface="Wingdings" pitchFamily="2" charset="2"/>
              <a:buChar char="Ø"/>
            </a:pPr>
            <a:r>
              <a:rPr lang="tr-TR" dirty="0" smtClean="0"/>
              <a:t>Haberlerde Fotoğraf ve Videolarda Dikkat Edilmesi Gerekenler</a:t>
            </a:r>
            <a:endParaRPr lang="tr-TR" dirty="0"/>
          </a:p>
        </p:txBody>
      </p:sp>
    </p:spTree>
    <p:extLst>
      <p:ext uri="{BB962C8B-B14F-4D97-AF65-F5344CB8AC3E}">
        <p14:creationId xmlns:p14="http://schemas.microsoft.com/office/powerpoint/2010/main" val="160899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6" name="5 Dikdörtgen"/>
          <p:cNvSpPr/>
          <p:nvPr/>
        </p:nvSpPr>
        <p:spPr>
          <a:xfrm>
            <a:off x="581976" y="1844824"/>
            <a:ext cx="7980047" cy="3908762"/>
          </a:xfrm>
          <a:prstGeom prst="rect">
            <a:avLst/>
          </a:prstGeom>
        </p:spPr>
        <p:txBody>
          <a:bodyPr wrap="square">
            <a:spAutoFit/>
          </a:bodyPr>
          <a:lstStyle/>
          <a:p>
            <a:pPr algn="ctr"/>
            <a:r>
              <a:rPr lang="tr-TR" sz="2800" b="1" dirty="0">
                <a:solidFill>
                  <a:schemeClr val="tx2"/>
                </a:solidFill>
                <a:latin typeface="Palatino Linotype" panose="02040502050505030304" pitchFamily="18" charset="0"/>
              </a:rPr>
              <a:t>Sosyal Medya</a:t>
            </a:r>
            <a:endParaRPr lang="tr-TR" sz="2800" dirty="0">
              <a:solidFill>
                <a:srgbClr val="FF0000"/>
              </a:solidFill>
              <a:latin typeface="Palatino Linotype" panose="02040502050505030304" pitchFamily="18" charset="0"/>
            </a:endParaRPr>
          </a:p>
          <a:p>
            <a:pPr algn="just"/>
            <a:r>
              <a:rPr lang="tr-TR" sz="2000" dirty="0">
                <a:latin typeface="Palatino Linotype" panose="02040502050505030304" pitchFamily="18" charset="0"/>
              </a:rPr>
              <a:t>Her türlü etkinliğinize dair içerikleri aşağıdaki sosyal medya hesaplarımızı etiketleyerek paylaşabilirsiniz. </a:t>
            </a:r>
          </a:p>
          <a:p>
            <a:pPr algn="just"/>
            <a:endParaRPr lang="tr-TR" sz="2000" dirty="0">
              <a:latin typeface="Palatino Linotype" panose="02040502050505030304" pitchFamily="18" charset="0"/>
            </a:endParaRPr>
          </a:p>
          <a:p>
            <a:r>
              <a:rPr lang="tr-TR" sz="2000" b="1" dirty="0">
                <a:latin typeface="Palatino Linotype" panose="02040502050505030304" pitchFamily="18" charset="0"/>
              </a:rPr>
              <a:t>X (</a:t>
            </a:r>
            <a:r>
              <a:rPr lang="tr-TR" sz="2000" b="1" dirty="0" err="1">
                <a:latin typeface="Palatino Linotype" panose="02040502050505030304" pitchFamily="18" charset="0"/>
              </a:rPr>
              <a:t>Twitter</a:t>
            </a:r>
            <a:r>
              <a:rPr lang="tr-TR" sz="2000" b="1" dirty="0">
                <a:latin typeface="Palatino Linotype" panose="02040502050505030304" pitchFamily="18" charset="0"/>
              </a:rPr>
              <a:t>): </a:t>
            </a:r>
            <a:r>
              <a:rPr lang="tr-TR" sz="2000" dirty="0" err="1">
                <a:latin typeface="Palatino Linotype" panose="02040502050505030304" pitchFamily="18" charset="0"/>
              </a:rPr>
              <a:t>istmemkultur</a:t>
            </a:r>
            <a:endParaRPr lang="tr-TR" sz="2000" dirty="0">
              <a:latin typeface="Palatino Linotype" panose="02040502050505030304" pitchFamily="18" charset="0"/>
            </a:endParaRPr>
          </a:p>
          <a:p>
            <a:r>
              <a:rPr lang="tr-TR" sz="2000" b="1" dirty="0" err="1">
                <a:latin typeface="Palatino Linotype" panose="02040502050505030304" pitchFamily="18" charset="0"/>
              </a:rPr>
              <a:t>Instagram</a:t>
            </a:r>
            <a:r>
              <a:rPr lang="tr-TR" sz="2000" b="1" dirty="0">
                <a:latin typeface="Palatino Linotype" panose="02040502050505030304" pitchFamily="18" charset="0"/>
              </a:rPr>
              <a:t>: </a:t>
            </a:r>
            <a:r>
              <a:rPr lang="tr-TR" sz="2000" dirty="0" err="1">
                <a:latin typeface="Palatino Linotype" panose="02040502050505030304" pitchFamily="18" charset="0"/>
              </a:rPr>
              <a:t>istmemkultur</a:t>
            </a:r>
            <a:endParaRPr lang="tr-TR" sz="2000" dirty="0">
              <a:latin typeface="Palatino Linotype" panose="02040502050505030304" pitchFamily="18" charset="0"/>
            </a:endParaRPr>
          </a:p>
          <a:p>
            <a:endParaRPr lang="tr-TR" sz="2000" dirty="0">
              <a:latin typeface="Palatino Linotype" panose="02040502050505030304" pitchFamily="18" charset="0"/>
            </a:endParaRPr>
          </a:p>
          <a:p>
            <a:pPr algn="just"/>
            <a:r>
              <a:rPr lang="tr-TR" sz="2000" dirty="0">
                <a:latin typeface="Palatino Linotype" panose="02040502050505030304" pitchFamily="18" charset="0"/>
              </a:rPr>
              <a:t>Yüksek boyutlu dosyalarınızı aşağıdaki mail adresimize gönderebilirsiniz.</a:t>
            </a:r>
          </a:p>
          <a:p>
            <a:endParaRPr lang="tr-TR" sz="2000" dirty="0">
              <a:latin typeface="Palatino Linotype" panose="02040502050505030304" pitchFamily="18" charset="0"/>
            </a:endParaRPr>
          </a:p>
          <a:p>
            <a:r>
              <a:rPr lang="tr-TR" sz="2000" b="1" dirty="0">
                <a:latin typeface="Palatino Linotype" panose="02040502050505030304" pitchFamily="18" charset="0"/>
              </a:rPr>
              <a:t>E-posta: </a:t>
            </a:r>
            <a:r>
              <a:rPr lang="tr-TR" sz="2000" dirty="0" err="1">
                <a:latin typeface="Palatino Linotype" panose="02040502050505030304" pitchFamily="18" charset="0"/>
              </a:rPr>
              <a:t>sosyalmedya@sozlukozgurluktur.com</a:t>
            </a:r>
            <a:endParaRPr lang="tr-TR" sz="2000" dirty="0">
              <a:latin typeface="Palatino Linotype" panose="02040502050505030304" pitchFamily="18" charset="0"/>
            </a:endParaRPr>
          </a:p>
          <a:p>
            <a:pPr marL="285750" indent="-285750">
              <a:buFont typeface="Arial" pitchFamily="34" charset="0"/>
              <a:buChar char="•"/>
            </a:pPr>
            <a:endParaRPr lang="tr-TR" sz="2000" dirty="0">
              <a:latin typeface="Palatino Linotype" panose="02040502050505030304" pitchFamily="18" charset="0"/>
            </a:endParaRPr>
          </a:p>
        </p:txBody>
      </p:sp>
    </p:spTree>
    <p:extLst>
      <p:ext uri="{BB962C8B-B14F-4D97-AF65-F5344CB8AC3E}">
        <p14:creationId xmlns:p14="http://schemas.microsoft.com/office/powerpoint/2010/main" val="116446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dikdörtgen, resim çerçevesi içeren bir resim&#10;&#10;Açıklama otomatik olarak oluşturuldu">
            <a:extLst>
              <a:ext uri="{FF2B5EF4-FFF2-40B4-BE49-F238E27FC236}">
                <a16:creationId xmlns:a16="http://schemas.microsoft.com/office/drawing/2014/main" xmlns="" id="{A2EEEC62-3FCF-8916-D82C-BD44BD3EECF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68790" cy="6857999"/>
          </a:xfrm>
        </p:spPr>
      </p:pic>
      <p:sp>
        <p:nvSpPr>
          <p:cNvPr id="4" name="Dikdörtgen 3"/>
          <p:cNvSpPr/>
          <p:nvPr/>
        </p:nvSpPr>
        <p:spPr>
          <a:xfrm>
            <a:off x="395536" y="2276872"/>
            <a:ext cx="8280920" cy="2923877"/>
          </a:xfrm>
          <a:prstGeom prst="rect">
            <a:avLst/>
          </a:prstGeom>
        </p:spPr>
        <p:txBody>
          <a:bodyPr wrap="square">
            <a:spAutoFit/>
          </a:bodyPr>
          <a:lstStyle/>
          <a:p>
            <a:pPr algn="ctr"/>
            <a:r>
              <a:rPr lang="tr-TR" sz="2000" b="1" dirty="0">
                <a:latin typeface="Palatino Linotype" panose="02040502050505030304" pitchFamily="18" charset="0"/>
              </a:rPr>
              <a:t>Dinlediğiniz için teşekkür ederim.</a:t>
            </a:r>
          </a:p>
          <a:p>
            <a:pPr algn="ctr"/>
            <a:endParaRPr lang="tr-TR" sz="2000" b="1"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tr-TR" sz="2000" b="1" dirty="0">
                <a:solidFill>
                  <a:schemeClr val="tx2"/>
                </a:solidFill>
                <a:latin typeface="Palatino Linotype" panose="02040502050505030304" pitchFamily="18" charset="0"/>
              </a:rPr>
              <a:t>İletişim: </a:t>
            </a:r>
            <a:r>
              <a:rPr lang="tr-TR" sz="2000" b="1" dirty="0" smtClean="0">
                <a:latin typeface="Palatino Linotype" panose="02040502050505030304" pitchFamily="18" charset="0"/>
              </a:rPr>
              <a:t>ESRA KAYA</a:t>
            </a:r>
            <a:endParaRPr lang="tr-TR" sz="2000" b="1" dirty="0">
              <a:latin typeface="Palatino Linotype" panose="02040502050505030304" pitchFamily="18" charset="0"/>
            </a:endParaRPr>
          </a:p>
          <a:p>
            <a:pPr algn="ctr"/>
            <a:r>
              <a:rPr lang="tr-TR" sz="2000" b="1" dirty="0">
                <a:latin typeface="Palatino Linotype" panose="02040502050505030304" pitchFamily="18" charset="0"/>
              </a:rPr>
              <a:t>Dilimizin Zenginlikleri “Sözlük Özgürlüktür” Projesi </a:t>
            </a:r>
            <a:r>
              <a:rPr lang="tr-TR" sz="2000" b="1" dirty="0" smtClean="0">
                <a:latin typeface="Palatino Linotype" panose="02040502050505030304" pitchFamily="18" charset="0"/>
              </a:rPr>
              <a:t>İlçe </a:t>
            </a:r>
            <a:r>
              <a:rPr lang="tr-TR" sz="2000" b="1" dirty="0" err="1">
                <a:latin typeface="Palatino Linotype" panose="02040502050505030304" pitchFamily="18" charset="0"/>
              </a:rPr>
              <a:t>Kordinatörü</a:t>
            </a:r>
            <a:endParaRPr lang="tr-TR" sz="2000" b="1" dirty="0">
              <a:latin typeface="Palatino Linotype" panose="02040502050505030304" pitchFamily="18" charset="0"/>
            </a:endParaRPr>
          </a:p>
          <a:p>
            <a:pPr algn="ctr"/>
            <a:r>
              <a:rPr lang="tr-TR" sz="2000" b="1" dirty="0" err="1" smtClean="0">
                <a:latin typeface="Palatino Linotype" panose="02040502050505030304" pitchFamily="18" charset="0"/>
                <a:hlinkClick r:id="rId3"/>
              </a:rPr>
              <a:t>esra.ozelburo@gmail.com</a:t>
            </a:r>
            <a:endParaRPr lang="tr-TR" sz="2000" b="1" dirty="0" smtClean="0">
              <a:latin typeface="Palatino Linotype" panose="02040502050505030304" pitchFamily="18" charset="0"/>
            </a:endParaRPr>
          </a:p>
          <a:p>
            <a:pPr algn="ctr"/>
            <a:r>
              <a:rPr lang="tr-TR" sz="2000" b="1" dirty="0" smtClean="0">
                <a:latin typeface="Palatino Linotype" panose="02040502050505030304" pitchFamily="18" charset="0"/>
              </a:rPr>
              <a:t>0531 836 63 83</a:t>
            </a:r>
            <a:endParaRPr lang="tr-TR" sz="2000" b="1" dirty="0">
              <a:latin typeface="Palatino Linotype" panose="02040502050505030304" pitchFamily="18" charset="0"/>
            </a:endParaRPr>
          </a:p>
          <a:p>
            <a:pPr algn="ctr"/>
            <a:endParaRPr lang="tr-TR" sz="2400" b="1" dirty="0"/>
          </a:p>
        </p:txBody>
      </p:sp>
    </p:spTree>
    <p:extLst>
      <p:ext uri="{BB962C8B-B14F-4D97-AF65-F5344CB8AC3E}">
        <p14:creationId xmlns:p14="http://schemas.microsoft.com/office/powerpoint/2010/main" val="287282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B62BACBD-D744-C37C-F4A1-491704140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Dikdörtgen 4">
            <a:extLst>
              <a:ext uri="{FF2B5EF4-FFF2-40B4-BE49-F238E27FC236}">
                <a16:creationId xmlns:a16="http://schemas.microsoft.com/office/drawing/2014/main" xmlns="" id="{82268BB3-C867-4DD0-BF77-D74CE8A82658}"/>
              </a:ext>
            </a:extLst>
          </p:cNvPr>
          <p:cNvSpPr/>
          <p:nvPr/>
        </p:nvSpPr>
        <p:spPr>
          <a:xfrm>
            <a:off x="539552" y="1484784"/>
            <a:ext cx="8136904" cy="4885953"/>
          </a:xfrm>
          <a:prstGeom prst="rect">
            <a:avLst/>
          </a:prstGeom>
        </p:spPr>
        <p:txBody>
          <a:bodyPr wrap="square">
            <a:spAutoFit/>
          </a:bodyPr>
          <a:lstStyle/>
          <a:p>
            <a:pPr algn="just">
              <a:lnSpc>
                <a:spcPct val="106000"/>
              </a:lnSpc>
              <a:spcAft>
                <a:spcPts val="600"/>
              </a:spcAft>
            </a:pPr>
            <a:r>
              <a:rPr lang="tr-TR" sz="2000" dirty="0">
                <a:effectLst/>
                <a:latin typeface="Palatino Linotype" panose="02040502050505030304" pitchFamily="18" charset="0"/>
              </a:rPr>
              <a:t>Söz varlığı, bir kişinin hayatı boyunca elde ettiği birikimdir. Bu birikim toplumlar tarafından da elde edilir. </a:t>
            </a:r>
            <a:r>
              <a:rPr lang="tr-TR" sz="2000" dirty="0">
                <a:latin typeface="Palatino Linotype" panose="02040502050505030304" pitchFamily="18" charset="0"/>
              </a:rPr>
              <a:t>Söz varlığı, k</a:t>
            </a:r>
            <a:r>
              <a:rPr lang="tr-TR" sz="2000" dirty="0">
                <a:effectLst/>
                <a:latin typeface="Palatino Linotype" panose="02040502050505030304" pitchFamily="18" charset="0"/>
              </a:rPr>
              <a:t>işinin anlama ve anlatma becerisini de etkiler. Çünkü anlamak için duyulan sözcüklerin anlamını bilmek, o sözcüğün karşılığı olan kavramı zihinde canlandırabilmek lazımdır. Bir kişinin sözcük ve kavram zenginliği aynı zamanda düşünce zenginliğine de işaret eder. </a:t>
            </a:r>
          </a:p>
          <a:p>
            <a:pPr algn="just">
              <a:lnSpc>
                <a:spcPct val="106000"/>
              </a:lnSpc>
              <a:spcAft>
                <a:spcPts val="600"/>
              </a:spcAft>
            </a:pPr>
            <a:r>
              <a:rPr lang="tr-TR" sz="2000" dirty="0">
                <a:effectLst/>
                <a:latin typeface="Palatino Linotype" panose="02040502050505030304" pitchFamily="18" charset="0"/>
              </a:rPr>
              <a:t>Öğrencilerimiz için söz varlığını en verimli şekilde arttırmayı ve kullanmayı sağlayacak ortamsa okullardır. </a:t>
            </a:r>
          </a:p>
          <a:p>
            <a:pPr algn="just">
              <a:lnSpc>
                <a:spcPct val="106000"/>
              </a:lnSpc>
              <a:spcAft>
                <a:spcPts val="600"/>
              </a:spcAft>
            </a:pPr>
            <a:r>
              <a:rPr lang="tr-TR" sz="2000" b="1" dirty="0">
                <a:effectLst/>
                <a:latin typeface="Palatino Linotype" panose="02040502050505030304" pitchFamily="18" charset="0"/>
              </a:rPr>
              <a:t>Dilimizin Zenginlikleri Projesi «</a:t>
            </a:r>
            <a:r>
              <a:rPr lang="tr-TR" sz="2000" b="1" dirty="0">
                <a:solidFill>
                  <a:srgbClr val="FF0000"/>
                </a:solidFill>
                <a:effectLst/>
                <a:latin typeface="Palatino Linotype" panose="02040502050505030304" pitchFamily="18" charset="0"/>
              </a:rPr>
              <a:t>Sözlük Özgürlüktür</a:t>
            </a:r>
            <a:r>
              <a:rPr lang="tr-TR" sz="2000" b="1" dirty="0">
                <a:effectLst/>
                <a:latin typeface="Palatino Linotype" panose="02040502050505030304" pitchFamily="18" charset="0"/>
              </a:rPr>
              <a:t>»</a:t>
            </a:r>
            <a:r>
              <a:rPr lang="tr-TR" sz="2000" dirty="0">
                <a:effectLst/>
                <a:latin typeface="Palatino Linotype" panose="02040502050505030304" pitchFamily="18" charset="0"/>
              </a:rPr>
              <a:t>; okullarda yapılacak söz varlığını zenginleştirme çalışmaları ile öğrencilerin dilimizin zenginliklerini tanımasını, kültür taşıyıcısı olan sözcüklerimizle buluşmasını, buna bağlı olarak da dili iyi kullanmasını ve düşünce dünyasını geliştirmesini amaçlamaktadır. </a:t>
            </a:r>
          </a:p>
          <a:p>
            <a:pPr algn="just">
              <a:lnSpc>
                <a:spcPct val="106000"/>
              </a:lnSpc>
              <a:spcAft>
                <a:spcPts val="600"/>
              </a:spcAft>
            </a:pPr>
            <a:endParaRPr lang="tr-TR" altLang="tr-TR" sz="2000" dirty="0">
              <a:solidFill>
                <a:schemeClr val="tx1"/>
              </a:solidFill>
              <a:latin typeface="Palatino" pitchFamily="2" charset="0"/>
              <a:ea typeface="Palatino" pitchFamily="2" charset="0"/>
            </a:endParaRPr>
          </a:p>
        </p:txBody>
      </p:sp>
    </p:spTree>
    <p:extLst>
      <p:ext uri="{BB962C8B-B14F-4D97-AF65-F5344CB8AC3E}">
        <p14:creationId xmlns:p14="http://schemas.microsoft.com/office/powerpoint/2010/main" val="231104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E04829B8-3F16-FA32-C9EE-3B2F8815B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9673178D-87FE-B9A3-C7C4-3BED87C510E9}"/>
              </a:ext>
            </a:extLst>
          </p:cNvPr>
          <p:cNvSpPr>
            <a:spLocks noGrp="1"/>
          </p:cNvSpPr>
          <p:nvPr>
            <p:ph idx="1"/>
          </p:nvPr>
        </p:nvSpPr>
        <p:spPr>
          <a:xfrm>
            <a:off x="683568" y="1556792"/>
            <a:ext cx="7848872" cy="4464496"/>
          </a:xfrm>
        </p:spPr>
        <p:txBody>
          <a:bodyPr>
            <a:normAutofit/>
          </a:bodyPr>
          <a:lstStyle/>
          <a:p>
            <a:pPr marL="45720" indent="0" algn="ctr">
              <a:buNone/>
            </a:pPr>
            <a:r>
              <a:rPr lang="tr-TR" sz="2000" dirty="0">
                <a:effectLst/>
                <a:latin typeface="Palatino Linotype" panose="02040502050505030304" pitchFamily="18" charset="0"/>
              </a:rPr>
              <a:t>Bu sözlerimi bir de millet düzeyinde düşününüz. </a:t>
            </a:r>
            <a:endParaRPr lang="tr-TR" altLang="tr-TR" sz="2000" dirty="0">
              <a:solidFill>
                <a:schemeClr val="tx1"/>
              </a:solidFill>
              <a:latin typeface="Palatino Linotype" panose="02040502050505030304" pitchFamily="18" charset="0"/>
              <a:ea typeface="Palatino" pitchFamily="2" charset="0"/>
            </a:endParaRPr>
          </a:p>
          <a:p>
            <a:pPr marL="45720" indent="0" algn="just">
              <a:buNone/>
            </a:pPr>
            <a:r>
              <a:rPr lang="tr-TR" altLang="tr-TR" sz="2000" dirty="0">
                <a:solidFill>
                  <a:schemeClr val="tx1"/>
                </a:solidFill>
                <a:latin typeface="Palatino Linotype" panose="02040502050505030304" pitchFamily="18" charset="0"/>
                <a:ea typeface="Palatino" pitchFamily="2" charset="0"/>
              </a:rPr>
              <a:t>Bu projede yürüteceğimiz çalışmalar sayesinde öğrencilerimiz Orhun </a:t>
            </a:r>
            <a:r>
              <a:rPr lang="tr-TR" altLang="tr-TR" sz="2000" dirty="0" err="1">
                <a:solidFill>
                  <a:schemeClr val="tx1"/>
                </a:solidFill>
                <a:latin typeface="Palatino Linotype" panose="02040502050505030304" pitchFamily="18" charset="0"/>
                <a:ea typeface="Palatino" pitchFamily="2" charset="0"/>
              </a:rPr>
              <a:t>Âbideleri’nden</a:t>
            </a:r>
            <a:r>
              <a:rPr lang="tr-TR" altLang="tr-TR" sz="2000" dirty="0">
                <a:solidFill>
                  <a:schemeClr val="tx1"/>
                </a:solidFill>
                <a:latin typeface="Palatino Linotype" panose="02040502050505030304" pitchFamily="18" charset="0"/>
                <a:ea typeface="Palatino" pitchFamily="2" charset="0"/>
              </a:rPr>
              <a:t> günümüze, Türkçenin tüm meyvelerinin tadına bakabilecektir. Yusuf Has </a:t>
            </a:r>
            <a:r>
              <a:rPr lang="tr-TR" altLang="tr-TR" sz="2000" dirty="0" err="1">
                <a:solidFill>
                  <a:schemeClr val="tx1"/>
                </a:solidFill>
                <a:latin typeface="Palatino Linotype" panose="02040502050505030304" pitchFamily="18" charset="0"/>
                <a:ea typeface="Palatino" pitchFamily="2" charset="0"/>
              </a:rPr>
              <a:t>Hacib’in</a:t>
            </a:r>
            <a:r>
              <a:rPr lang="tr-TR" altLang="tr-TR" sz="2000" dirty="0">
                <a:solidFill>
                  <a:schemeClr val="tx1"/>
                </a:solidFill>
                <a:latin typeface="Palatino Linotype" panose="02040502050505030304" pitchFamily="18" charset="0"/>
                <a:ea typeface="Palatino" pitchFamily="2" charset="0"/>
              </a:rPr>
              <a:t>, Ahmet </a:t>
            </a:r>
            <a:r>
              <a:rPr lang="tr-TR" altLang="tr-TR" sz="2000" dirty="0" err="1">
                <a:solidFill>
                  <a:schemeClr val="tx1"/>
                </a:solidFill>
                <a:latin typeface="Palatino Linotype" panose="02040502050505030304" pitchFamily="18" charset="0"/>
                <a:ea typeface="Palatino" pitchFamily="2" charset="0"/>
              </a:rPr>
              <a:t>Yesevî’nin</a:t>
            </a:r>
            <a:r>
              <a:rPr lang="tr-TR" altLang="tr-TR" sz="2000" dirty="0">
                <a:solidFill>
                  <a:schemeClr val="tx1"/>
                </a:solidFill>
                <a:latin typeface="Palatino Linotype" panose="02040502050505030304" pitchFamily="18" charset="0"/>
                <a:ea typeface="Palatino" pitchFamily="2" charset="0"/>
              </a:rPr>
              <a:t>, Yunus Emre’nin, </a:t>
            </a:r>
            <a:r>
              <a:rPr lang="tr-TR" altLang="tr-TR" sz="2000" dirty="0" err="1">
                <a:solidFill>
                  <a:schemeClr val="tx1"/>
                </a:solidFill>
                <a:latin typeface="Palatino Linotype" panose="02040502050505030304" pitchFamily="18" charset="0"/>
                <a:ea typeface="Palatino" pitchFamily="2" charset="0"/>
              </a:rPr>
              <a:t>Fuzul</a:t>
            </a:r>
            <a:r>
              <a:rPr lang="tr-TR" altLang="tr-TR" sz="2000" dirty="0" err="1">
                <a:latin typeface="Palatino Linotype" panose="02040502050505030304" pitchFamily="18" charset="0"/>
                <a:ea typeface="Palatino" pitchFamily="2" charset="0"/>
              </a:rPr>
              <a:t>î</a:t>
            </a:r>
            <a:r>
              <a:rPr lang="tr-TR" altLang="tr-TR" sz="2000" dirty="0" err="1">
                <a:solidFill>
                  <a:schemeClr val="tx1"/>
                </a:solidFill>
                <a:latin typeface="Palatino Linotype" panose="02040502050505030304" pitchFamily="18" charset="0"/>
                <a:ea typeface="Palatino" pitchFamily="2" charset="0"/>
              </a:rPr>
              <a:t>’nin</a:t>
            </a:r>
            <a:r>
              <a:rPr lang="tr-TR" altLang="tr-TR" sz="2000" dirty="0">
                <a:solidFill>
                  <a:schemeClr val="tx1"/>
                </a:solidFill>
                <a:latin typeface="Palatino Linotype" panose="02040502050505030304" pitchFamily="18" charset="0"/>
                <a:ea typeface="Palatino" pitchFamily="2" charset="0"/>
              </a:rPr>
              <a:t>, Karacaoğlan’ın, Şeyh </a:t>
            </a:r>
            <a:r>
              <a:rPr lang="tr-TR" altLang="tr-TR" sz="2000" dirty="0" err="1">
                <a:solidFill>
                  <a:schemeClr val="tx1"/>
                </a:solidFill>
                <a:latin typeface="Palatino Linotype" panose="02040502050505030304" pitchFamily="18" charset="0"/>
                <a:ea typeface="Palatino" pitchFamily="2" charset="0"/>
              </a:rPr>
              <a:t>Galib’in</a:t>
            </a:r>
            <a:r>
              <a:rPr lang="tr-TR" altLang="tr-TR" sz="2000" dirty="0">
                <a:solidFill>
                  <a:schemeClr val="tx1"/>
                </a:solidFill>
                <a:latin typeface="Palatino Linotype" panose="02040502050505030304" pitchFamily="18" charset="0"/>
                <a:ea typeface="Palatino" pitchFamily="2" charset="0"/>
              </a:rPr>
              <a:t>, </a:t>
            </a:r>
            <a:r>
              <a:rPr lang="tr-TR" altLang="tr-TR" sz="2000" dirty="0" err="1">
                <a:solidFill>
                  <a:schemeClr val="tx1"/>
                </a:solidFill>
                <a:latin typeface="Palatino Linotype" panose="02040502050505030304" pitchFamily="18" charset="0"/>
                <a:ea typeface="Palatino" pitchFamily="2" charset="0"/>
              </a:rPr>
              <a:t>Mehmed</a:t>
            </a:r>
            <a:r>
              <a:rPr lang="tr-TR" altLang="tr-TR" sz="2000" dirty="0">
                <a:solidFill>
                  <a:schemeClr val="tx1"/>
                </a:solidFill>
                <a:latin typeface="Palatino Linotype" panose="02040502050505030304" pitchFamily="18" charset="0"/>
                <a:ea typeface="Palatino" pitchFamily="2" charset="0"/>
              </a:rPr>
              <a:t> </a:t>
            </a:r>
            <a:r>
              <a:rPr lang="tr-TR" altLang="tr-TR" sz="2000" dirty="0" err="1">
                <a:solidFill>
                  <a:schemeClr val="tx1"/>
                </a:solidFill>
                <a:latin typeface="Palatino Linotype" panose="02040502050505030304" pitchFamily="18" charset="0"/>
                <a:ea typeface="Palatino" pitchFamily="2" charset="0"/>
              </a:rPr>
              <a:t>Âkif’in</a:t>
            </a:r>
            <a:r>
              <a:rPr lang="tr-TR" altLang="tr-TR" sz="2000" dirty="0">
                <a:latin typeface="Palatino Linotype" panose="02040502050505030304" pitchFamily="18" charset="0"/>
                <a:ea typeface="Palatino" pitchFamily="2" charset="0"/>
              </a:rPr>
              <a:t>, </a:t>
            </a:r>
            <a:r>
              <a:rPr lang="tr-TR" altLang="tr-TR" sz="2000" dirty="0" err="1">
                <a:latin typeface="Palatino Linotype" panose="02040502050505030304" pitchFamily="18" charset="0"/>
                <a:ea typeface="Palatino" pitchFamily="2" charset="0"/>
              </a:rPr>
              <a:t>Halid</a:t>
            </a:r>
            <a:r>
              <a:rPr lang="tr-TR" altLang="tr-TR" sz="2000" dirty="0">
                <a:latin typeface="Palatino Linotype" panose="02040502050505030304" pitchFamily="18" charset="0"/>
                <a:ea typeface="Palatino" pitchFamily="2" charset="0"/>
              </a:rPr>
              <a:t> Ziya’nın, Tanpınar’ın</a:t>
            </a:r>
            <a:r>
              <a:rPr lang="tr-TR" altLang="tr-TR" sz="2000" dirty="0">
                <a:solidFill>
                  <a:schemeClr val="tx1"/>
                </a:solidFill>
                <a:latin typeface="Palatino Linotype" panose="02040502050505030304" pitchFamily="18" charset="0"/>
                <a:ea typeface="Palatino" pitchFamily="2" charset="0"/>
              </a:rPr>
              <a:t> ve daha birçok yazar, şair ve mütefekkirimizin eserlerini anlayabilecek, onların bıraktığı mirastan pay alabilecektir.</a:t>
            </a:r>
            <a:r>
              <a:rPr lang="tr-TR" altLang="tr-TR" sz="2000" b="1" dirty="0">
                <a:solidFill>
                  <a:srgbClr val="FF0000"/>
                </a:solidFill>
                <a:latin typeface="Palatino Linotype" panose="02040502050505030304" pitchFamily="18" charset="0"/>
                <a:ea typeface="Palatino" pitchFamily="2" charset="0"/>
              </a:rPr>
              <a:t> </a:t>
            </a:r>
          </a:p>
          <a:p>
            <a:pPr marL="45720" indent="0" algn="just">
              <a:buNone/>
            </a:pPr>
            <a:r>
              <a:rPr lang="tr-TR" sz="2000" dirty="0">
                <a:latin typeface="Palatino Linotype" panose="02040502050505030304" pitchFamily="18" charset="0"/>
              </a:rPr>
              <a:t>Ö</a:t>
            </a:r>
            <a:r>
              <a:rPr lang="tr-TR" sz="2000" dirty="0">
                <a:effectLst/>
                <a:latin typeface="Palatino Linotype" panose="02040502050505030304" pitchFamily="18" charset="0"/>
              </a:rPr>
              <a:t>ğrencilerimiz dilimizin seçkin ve özgün eserlerini tanıyacak, eserlerimizde geçen sözcüklerin derinliklerini (çeşitli anlamlarını) öğrenecek; milletimizin kültürünü, birikimini, düşünce dünyasını ve hayat tarzını söz varlığımızın içinde yeniden keşfedecektir. </a:t>
            </a:r>
          </a:p>
          <a:p>
            <a:pPr marL="45720" indent="0" algn="just">
              <a:buNone/>
            </a:pPr>
            <a:endParaRPr lang="tr-TR" altLang="tr-TR" sz="2000" b="1" dirty="0">
              <a:solidFill>
                <a:srgbClr val="FF0000"/>
              </a:solidFill>
              <a:latin typeface="Palatino Linotype" panose="02040502050505030304" pitchFamily="18" charset="0"/>
              <a:ea typeface="Palatino" pitchFamily="2" charset="0"/>
            </a:endParaRPr>
          </a:p>
          <a:p>
            <a:pPr marL="45720" indent="0">
              <a:buNone/>
            </a:pPr>
            <a:endParaRPr lang="tr-TR" dirty="0"/>
          </a:p>
        </p:txBody>
      </p:sp>
    </p:spTree>
    <p:extLst>
      <p:ext uri="{BB962C8B-B14F-4D97-AF65-F5344CB8AC3E}">
        <p14:creationId xmlns:p14="http://schemas.microsoft.com/office/powerpoint/2010/main" val="253778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8A67148A-6CFB-C936-7A5F-B43B64B4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FFAA659E-D121-0C08-0BD4-ED9A4C3E1AD6}"/>
              </a:ext>
            </a:extLst>
          </p:cNvPr>
          <p:cNvSpPr>
            <a:spLocks noGrp="1"/>
          </p:cNvSpPr>
          <p:nvPr>
            <p:ph idx="1"/>
          </p:nvPr>
        </p:nvSpPr>
        <p:spPr>
          <a:xfrm>
            <a:off x="719572" y="1412776"/>
            <a:ext cx="7704856" cy="4680520"/>
          </a:xfrm>
        </p:spPr>
        <p:txBody>
          <a:bodyPr>
            <a:normAutofit/>
          </a:bodyPr>
          <a:lstStyle/>
          <a:p>
            <a:pPr marL="45720" indent="0" algn="ctr">
              <a:buNone/>
            </a:pPr>
            <a:r>
              <a:rPr lang="tr-TR" sz="2000" b="1" dirty="0">
                <a:latin typeface="Palatino Linotype" panose="02040502050505030304" pitchFamily="18" charset="0"/>
              </a:rPr>
              <a:t>İl Yürütme Komisyonu Tarafından Yapılacak Etkinlikler</a:t>
            </a:r>
          </a:p>
          <a:p>
            <a:pPr marL="45720" indent="0">
              <a:buNone/>
            </a:pPr>
            <a:endParaRPr lang="tr-TR" sz="2000" dirty="0">
              <a:latin typeface="Palatino Linotype" panose="02040502050505030304" pitchFamily="18" charset="0"/>
            </a:endParaRPr>
          </a:p>
          <a:p>
            <a:pPr>
              <a:buFont typeface="Wingdings" pitchFamily="2" charset="2"/>
              <a:buChar char="Ø"/>
            </a:pPr>
            <a:r>
              <a:rPr lang="tr-TR" sz="2000" dirty="0">
                <a:latin typeface="Palatino Linotype" panose="02040502050505030304" pitchFamily="18" charset="0"/>
              </a:rPr>
              <a:t>Akademisyenlerle Etkinlikler</a:t>
            </a:r>
          </a:p>
          <a:p>
            <a:pPr>
              <a:buFont typeface="Wingdings" pitchFamily="2" charset="2"/>
              <a:buChar char="Ø"/>
            </a:pPr>
            <a:r>
              <a:rPr lang="tr-TR" sz="2000" dirty="0">
                <a:latin typeface="Palatino Linotype" panose="02040502050505030304" pitchFamily="18" charset="0"/>
              </a:rPr>
              <a:t>Yaşayan Sözlük Yazarlarıyla Etkinlikler</a:t>
            </a:r>
          </a:p>
          <a:p>
            <a:pPr>
              <a:buFont typeface="Wingdings" pitchFamily="2" charset="2"/>
              <a:buChar char="Ø"/>
            </a:pPr>
            <a:r>
              <a:rPr lang="tr-TR" sz="2000" dirty="0">
                <a:latin typeface="Palatino Linotype" panose="02040502050505030304" pitchFamily="18" charset="0"/>
              </a:rPr>
              <a:t>Yazarlarla Etkinlikler</a:t>
            </a:r>
          </a:p>
          <a:p>
            <a:pPr>
              <a:buFont typeface="Wingdings" pitchFamily="2" charset="2"/>
              <a:buChar char="Ø"/>
            </a:pPr>
            <a:r>
              <a:rPr lang="tr-TR" sz="2000" dirty="0">
                <a:latin typeface="Palatino Linotype" panose="02040502050505030304" pitchFamily="18" charset="0"/>
              </a:rPr>
              <a:t>Çevirmenlerle Etkinlikler</a:t>
            </a:r>
          </a:p>
          <a:p>
            <a:pPr>
              <a:buFont typeface="Wingdings" pitchFamily="2" charset="2"/>
              <a:buChar char="Ø"/>
            </a:pPr>
            <a:r>
              <a:rPr lang="tr-TR" sz="2000" dirty="0">
                <a:latin typeface="Palatino Linotype" panose="02040502050505030304" pitchFamily="18" charset="0"/>
              </a:rPr>
              <a:t>Yuvarlak Masa Sohbetleri</a:t>
            </a:r>
          </a:p>
          <a:p>
            <a:pPr>
              <a:buFont typeface="Wingdings" pitchFamily="2" charset="2"/>
              <a:buChar char="Ø"/>
            </a:pPr>
            <a:r>
              <a:rPr lang="tr-TR" sz="2000" dirty="0">
                <a:latin typeface="Palatino Linotype" panose="02040502050505030304" pitchFamily="18" charset="0"/>
              </a:rPr>
              <a:t>Uzmanlarla Etimoloji Etkinlikleri</a:t>
            </a:r>
          </a:p>
          <a:p>
            <a:pPr>
              <a:buFont typeface="Wingdings" pitchFamily="2" charset="2"/>
              <a:buChar char="Ø"/>
            </a:pPr>
            <a:r>
              <a:rPr lang="tr-TR" sz="2000" dirty="0">
                <a:latin typeface="Palatino Linotype" panose="02040502050505030304" pitchFamily="18" charset="0"/>
              </a:rPr>
              <a:t>Dil – Musiki Bağlamında Etkinlikler</a:t>
            </a:r>
          </a:p>
          <a:p>
            <a:pPr>
              <a:buFont typeface="Wingdings" pitchFamily="2" charset="2"/>
              <a:buChar char="Ø"/>
            </a:pPr>
            <a:r>
              <a:rPr lang="tr-TR" sz="2000" dirty="0">
                <a:latin typeface="Palatino Linotype" panose="02040502050505030304" pitchFamily="18" charset="0"/>
              </a:rPr>
              <a:t>Yıl Sonu Şöleni</a:t>
            </a:r>
          </a:p>
        </p:txBody>
      </p:sp>
    </p:spTree>
    <p:extLst>
      <p:ext uri="{BB962C8B-B14F-4D97-AF65-F5344CB8AC3E}">
        <p14:creationId xmlns:p14="http://schemas.microsoft.com/office/powerpoint/2010/main" val="84691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2B4344FB-A2DB-B6D3-ED17-86275307D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Metin kutusu 4">
            <a:extLst>
              <a:ext uri="{FF2B5EF4-FFF2-40B4-BE49-F238E27FC236}">
                <a16:creationId xmlns:a16="http://schemas.microsoft.com/office/drawing/2014/main" xmlns="" id="{8EF24BFE-2D83-4780-A900-EE8265DD1A20}"/>
              </a:ext>
            </a:extLst>
          </p:cNvPr>
          <p:cNvSpPr txBox="1"/>
          <p:nvPr/>
        </p:nvSpPr>
        <p:spPr>
          <a:xfrm>
            <a:off x="611560" y="1340768"/>
            <a:ext cx="8136904" cy="5124480"/>
          </a:xfrm>
          <a:prstGeom prst="rect">
            <a:avLst/>
          </a:prstGeom>
          <a:noFill/>
        </p:spPr>
        <p:txBody>
          <a:bodyPr wrap="square" rtlCol="0">
            <a:spAutoFit/>
          </a:bodyPr>
          <a:lstStyle/>
          <a:p>
            <a:pPr algn="ctr"/>
            <a:r>
              <a:rPr lang="tr-TR" sz="2100" b="1" dirty="0">
                <a:latin typeface="Palatino Linotype" panose="02040502050505030304" pitchFamily="18" charset="0"/>
              </a:rPr>
              <a:t>Yarışma Odaklı Etkinlikler</a:t>
            </a:r>
          </a:p>
          <a:p>
            <a:pPr marL="342900" lvl="0" indent="-342900" rtl="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Beyit Ezberleme</a:t>
            </a:r>
            <a:r>
              <a:rPr lang="tr-TR" sz="1800" dirty="0">
                <a:effectLst/>
                <a:latin typeface="Palatino Linotype" panose="02040502050505030304" pitchFamily="18" charset="0"/>
                <a:ea typeface="Calibri" panose="020F0502020204030204" pitchFamily="34" charset="0"/>
                <a:cs typeface="Arial" panose="020B0604020202020204" pitchFamily="34" charset="0"/>
              </a:rPr>
              <a:t>, seçme beyitler ezberlenecek,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beyit okuma</a:t>
            </a:r>
            <a:r>
              <a:rPr lang="tr-TR" sz="1800" dirty="0">
                <a:effectLst/>
                <a:latin typeface="Palatino Linotype" panose="02040502050505030304" pitchFamily="18" charset="0"/>
                <a:ea typeface="Calibri" panose="020F0502020204030204" pitchFamily="34" charset="0"/>
                <a:cs typeface="Arial" panose="020B0604020202020204" pitchFamily="34" charset="0"/>
              </a:rPr>
              <a:t>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Sözlük Okuma</a:t>
            </a:r>
            <a:r>
              <a:rPr lang="tr-TR" sz="1800" dirty="0">
                <a:effectLst/>
                <a:latin typeface="Palatino Linotype" panose="02040502050505030304" pitchFamily="18" charset="0"/>
                <a:ea typeface="Calibri" panose="020F0502020204030204" pitchFamily="34" charset="0"/>
                <a:cs typeface="Arial" panose="020B0604020202020204" pitchFamily="34" charset="0"/>
              </a:rPr>
              <a:t>, derslerde veya ders dışında sözlük okunacak,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sözlük tasarımı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Günün Kelimesi</a:t>
            </a:r>
            <a:r>
              <a:rPr lang="tr-TR" sz="1800" dirty="0">
                <a:effectLst/>
                <a:latin typeface="Palatino Linotype" panose="02040502050505030304" pitchFamily="18" charset="0"/>
                <a:ea typeface="Calibri" panose="020F0502020204030204" pitchFamily="34" charset="0"/>
                <a:cs typeface="Arial" panose="020B0604020202020204" pitchFamily="34" charset="0"/>
              </a:rPr>
              <a:t>, her sınıfta günün kelimesi tahtaya yazılacak,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kelime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Eser Okumaları, </a:t>
            </a:r>
            <a:r>
              <a:rPr lang="tr-TR" sz="1800" dirty="0">
                <a:effectLst/>
                <a:latin typeface="Palatino Linotype" panose="02040502050505030304" pitchFamily="18" charset="0"/>
                <a:ea typeface="Calibri" panose="020F0502020204030204" pitchFamily="34" charset="0"/>
                <a:cs typeface="Arial" panose="020B0604020202020204" pitchFamily="34" charset="0"/>
              </a:rPr>
              <a:t>seçme eserler okunacak,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kitap okuma yarışması </a:t>
            </a:r>
            <a:r>
              <a:rPr lang="tr-TR" sz="1800" dirty="0">
                <a:effectLst/>
                <a:latin typeface="Palatino Linotype" panose="02040502050505030304" pitchFamily="18" charset="0"/>
                <a:ea typeface="Calibri" panose="020F0502020204030204" pitchFamily="34" charset="0"/>
                <a:cs typeface="Arial" panose="020B0604020202020204" pitchFamily="34" charset="0"/>
              </a:rPr>
              <a:t>ve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öğrencilerin aktif katılımıyla</a:t>
            </a:r>
            <a:r>
              <a:rPr lang="tr-TR" sz="1800" dirty="0">
                <a:effectLst/>
                <a:latin typeface="Palatino Linotype" panose="02040502050505030304" pitchFamily="18" charset="0"/>
                <a:ea typeface="Calibri" panose="020F0502020204030204" pitchFamily="34" charset="0"/>
                <a:cs typeface="Arial" panose="020B0604020202020204" pitchFamily="34" charset="0"/>
              </a:rPr>
              <a:t>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müzakere toplantısı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Pano Hazırlama, </a:t>
            </a:r>
            <a:r>
              <a:rPr lang="tr-TR" sz="1800" dirty="0">
                <a:effectLst/>
                <a:latin typeface="Palatino Linotype" panose="02040502050505030304" pitchFamily="18" charset="0"/>
                <a:ea typeface="Calibri" panose="020F0502020204030204" pitchFamily="34" charset="0"/>
                <a:cs typeface="Arial" panose="020B0604020202020204" pitchFamily="34" charset="0"/>
              </a:rPr>
              <a:t>kelime panosu hazırlanacak,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en iyi pano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Kelime Etkinlikleri, </a:t>
            </a:r>
            <a:r>
              <a:rPr lang="tr-TR" sz="1800" dirty="0">
                <a:effectLst/>
                <a:latin typeface="Palatino Linotype" panose="02040502050505030304" pitchFamily="18" charset="0"/>
                <a:ea typeface="Calibri" panose="020F0502020204030204" pitchFamily="34" charset="0"/>
                <a:cs typeface="Arial" panose="020B0604020202020204" pitchFamily="34" charset="0"/>
              </a:rPr>
              <a:t>kelime temelli oyunlar, etkinlikler yapılacak ve panolar öğrenci seviyesine göre hazırlanacak. Lise seviyesinde basit düzeyli etimoloji çalışmaları da yapılabilir.</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Deyim ve atasözü okumaları/etkinlikleri, </a:t>
            </a:r>
            <a:r>
              <a:rPr lang="tr-TR" sz="1800" dirty="0">
                <a:effectLst/>
                <a:latin typeface="Palatino Linotype" panose="02040502050505030304" pitchFamily="18" charset="0"/>
                <a:ea typeface="Calibri" panose="020F0502020204030204" pitchFamily="34" charset="0"/>
                <a:cs typeface="Arial" panose="020B0604020202020204" pitchFamily="34" charset="0"/>
              </a:rPr>
              <a:t>sınıf içinde sözel ve görsel çalışmalar yapılacak,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atasözü ve deyim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Türkü ezberleme, </a:t>
            </a:r>
            <a:r>
              <a:rPr lang="tr-TR" sz="1800" dirty="0">
                <a:effectLst/>
                <a:latin typeface="Palatino Linotype" panose="02040502050505030304" pitchFamily="18" charset="0"/>
                <a:ea typeface="Calibri" panose="020F0502020204030204" pitchFamily="34" charset="0"/>
                <a:cs typeface="Arial" panose="020B0604020202020204" pitchFamily="34" charset="0"/>
              </a:rPr>
              <a:t>seçme türküler ezberlenecek,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türkü okuma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0485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76740D5B-E268-1957-41C5-ECC11AB05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503548" y="1844824"/>
            <a:ext cx="8136904" cy="3785652"/>
          </a:xfrm>
          <a:prstGeom prst="rect">
            <a:avLst/>
          </a:prstGeom>
        </p:spPr>
        <p:txBody>
          <a:bodyPr wrap="square">
            <a:spAutoFit/>
          </a:bodyPr>
          <a:lstStyle/>
          <a:p>
            <a:pPr algn="ctr"/>
            <a:r>
              <a:rPr lang="tr-TR" sz="2000" b="1" dirty="0"/>
              <a:t>Okul İçi Yapılabilecek Etkinlikler</a:t>
            </a:r>
          </a:p>
          <a:p>
            <a:pPr algn="ctr"/>
            <a:endParaRPr lang="tr-TR" sz="2000" dirty="0"/>
          </a:p>
          <a:p>
            <a:pPr algn="just"/>
            <a:r>
              <a:rPr lang="tr-TR" sz="2000" dirty="0"/>
              <a:t>Öncelikle Ortaöğretim Genel Müdürlüğünün hazırladığı Eylem Planı’nda yer alan etkinlikler yapılmalıdır. Bu eylem planı, okul içi etkinliklerinizde size büyük oranda yol göstericilik yapacaktır. Bu plana riayet etmeniz bu projeyle ilgili faaliyetlerinizde süreklilik ve verim sağlamanız adına önem taşımaktadır.</a:t>
            </a:r>
          </a:p>
          <a:p>
            <a:pPr algn="just"/>
            <a:endParaRPr lang="tr-TR" sz="2000" dirty="0"/>
          </a:p>
          <a:p>
            <a:pPr algn="just"/>
            <a:r>
              <a:rPr lang="tr-TR" sz="2000" dirty="0"/>
              <a:t>Ortaöğretim Genel Müdürlüğünün hazırladığı Uygulama Kılavuzu’nda yer alan öğrenci düzeylerine göre verilmiş uygulama rehberleri de proje dâhilindeki etkinlikleriniz için yol gösterici olacaktır.</a:t>
            </a:r>
          </a:p>
          <a:p>
            <a:endParaRPr lang="tr-TR" sz="2000" dirty="0"/>
          </a:p>
        </p:txBody>
      </p:sp>
    </p:spTree>
    <p:extLst>
      <p:ext uri="{BB962C8B-B14F-4D97-AF65-F5344CB8AC3E}">
        <p14:creationId xmlns:p14="http://schemas.microsoft.com/office/powerpoint/2010/main" val="11644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66F187E1-5EEA-3636-0528-D8775CE7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İçerik Yer Tutucusu 2">
            <a:extLst>
              <a:ext uri="{FF2B5EF4-FFF2-40B4-BE49-F238E27FC236}">
                <a16:creationId xmlns:a16="http://schemas.microsoft.com/office/drawing/2014/main" xmlns="" id="{EA2CF6CA-376C-9511-8B85-C892F11320A9}"/>
              </a:ext>
            </a:extLst>
          </p:cNvPr>
          <p:cNvSpPr>
            <a:spLocks noGrp="1"/>
          </p:cNvSpPr>
          <p:nvPr>
            <p:ph sz="quarter" idx="13"/>
          </p:nvPr>
        </p:nvSpPr>
        <p:spPr>
          <a:xfrm>
            <a:off x="683568" y="1700808"/>
            <a:ext cx="7848872" cy="4065632"/>
          </a:xfrm>
        </p:spPr>
        <p:txBody>
          <a:bodyPr>
            <a:normAutofit fontScale="92500" lnSpcReduction="20000"/>
          </a:bodyPr>
          <a:lstStyle/>
          <a:p>
            <a:pPr marL="45720" indent="0" algn="ctr">
              <a:lnSpc>
                <a:spcPct val="107000"/>
              </a:lnSpc>
              <a:spcAft>
                <a:spcPts val="800"/>
              </a:spcAft>
              <a:buNone/>
            </a:pPr>
            <a:r>
              <a:rPr lang="tr-TR" sz="1800" b="1" dirty="0">
                <a:effectLst/>
                <a:latin typeface="Palatino Linotype" panose="02040502050505030304" pitchFamily="18" charset="0"/>
                <a:ea typeface="Calibri" panose="020F0502020204030204" pitchFamily="34" charset="0"/>
                <a:cs typeface="Arial" panose="020B0604020202020204" pitchFamily="34" charset="0"/>
              </a:rPr>
              <a:t>T</a:t>
            </a:r>
            <a:r>
              <a:rPr lang="tr-TR" sz="1800" b="1" dirty="0">
                <a:effectLst/>
                <a:latin typeface="Palatino Linotype" panose="02040502050505030304" pitchFamily="18" charset="0"/>
                <a:ea typeface="Calibri" panose="020F0502020204030204" pitchFamily="34" charset="0"/>
                <a:cs typeface="Calibri" panose="020F0502020204030204" pitchFamily="34" charset="0"/>
              </a:rPr>
              <a:t>ü</a:t>
            </a:r>
            <a:r>
              <a:rPr lang="tr-TR" sz="1800" b="1" dirty="0">
                <a:effectLst/>
                <a:latin typeface="Palatino Linotype" panose="02040502050505030304" pitchFamily="18" charset="0"/>
                <a:ea typeface="Calibri" panose="020F0502020204030204" pitchFamily="34" charset="0"/>
                <a:cs typeface="Arial" panose="020B0604020202020204" pitchFamily="34" charset="0"/>
              </a:rPr>
              <a:t>rk</a:t>
            </a:r>
            <a:r>
              <a:rPr lang="tr-TR" sz="1800" b="1" dirty="0">
                <a:effectLst/>
                <a:latin typeface="Palatino Linotype" panose="02040502050505030304" pitchFamily="18" charset="0"/>
                <a:ea typeface="Calibri" panose="020F0502020204030204" pitchFamily="34" charset="0"/>
                <a:cs typeface="Calibri" panose="020F0502020204030204" pitchFamily="34" charset="0"/>
              </a:rPr>
              <a:t>ç</a:t>
            </a:r>
            <a:r>
              <a:rPr lang="tr-TR" sz="1800" b="1" dirty="0">
                <a:effectLst/>
                <a:latin typeface="Palatino Linotype" panose="02040502050505030304" pitchFamily="18" charset="0"/>
                <a:ea typeface="Calibri" panose="020F0502020204030204" pitchFamily="34" charset="0"/>
                <a:cs typeface="Arial" panose="020B0604020202020204" pitchFamily="34" charset="0"/>
              </a:rPr>
              <a:t>esini Söyleyelim</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Bu çalışma için görsellerden yararlanılabilir ya da okula yakın dış mekânlar tercih edilebilir. </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Yabancı sözcükleri tespit etme ve Türkçe karşılıklarını bulma çalışması bunlardan biridir. Bu etkinlikte öğrencilere, içinde anlamını bilmeme ihtimallerinin yüksek olduğu kelimeler ve/veya yabancı kelimeler içeren görseller gösterilir. Okula yakın</a:t>
            </a:r>
            <a:r>
              <a:rPr lang="tr-TR" sz="1800" dirty="0">
                <a:latin typeface="Palatino Linotype" panose="02040502050505030304" pitchFamily="18" charset="0"/>
                <a:ea typeface="Calibri" panose="020F0502020204030204" pitchFamily="34" charset="0"/>
                <a:cs typeface="Arial" panose="020B0604020202020204" pitchFamily="34" charset="0"/>
              </a:rPr>
              <a:t> </a:t>
            </a:r>
            <a:r>
              <a:rPr lang="tr-TR" sz="1800" dirty="0">
                <a:effectLst/>
                <a:latin typeface="Palatino Linotype" panose="02040502050505030304" pitchFamily="18" charset="0"/>
                <a:ea typeface="Calibri" panose="020F0502020204030204" pitchFamily="34" charset="0"/>
                <a:cs typeface="Arial" panose="020B0604020202020204" pitchFamily="34" charset="0"/>
              </a:rPr>
              <a:t>bir sokak ya da caddeye sınıfça bir gezi de düzenlenebilir. Öğrencilerden görsellere bakarak / gezi sırasında Türkçe olmadığını tahmin ettikleri sözcükleri not etmeleri istenir. Daha sonra (gezi yapıldıysa sınıfa dönünce) not ettikleri sözcüklerin </a:t>
            </a:r>
            <a:r>
              <a:rPr lang="tr-TR" sz="1800" dirty="0" err="1">
                <a:effectLst/>
                <a:latin typeface="Palatino Linotype" panose="02040502050505030304" pitchFamily="18" charset="0"/>
                <a:ea typeface="Calibri" panose="020F0502020204030204" pitchFamily="34" charset="0"/>
                <a:cs typeface="Arial" panose="020B0604020202020204" pitchFamily="34" charset="0"/>
              </a:rPr>
              <a:t>Türkçe’de</a:t>
            </a:r>
            <a:r>
              <a:rPr lang="tr-TR" sz="1800" dirty="0">
                <a:effectLst/>
                <a:latin typeface="Palatino Linotype" panose="02040502050505030304" pitchFamily="18" charset="0"/>
                <a:ea typeface="Calibri" panose="020F0502020204030204" pitchFamily="34" charset="0"/>
                <a:cs typeface="Arial" panose="020B0604020202020204" pitchFamily="34" charset="0"/>
              </a:rPr>
              <a:t> yerleşik olup olmadığını Güncel Türkçe Sözlük, Kubbealtı </a:t>
            </a:r>
            <a:r>
              <a:rPr lang="tr-TR" sz="1800" dirty="0" err="1">
                <a:effectLst/>
                <a:latin typeface="Palatino Linotype" panose="02040502050505030304" pitchFamily="18" charset="0"/>
                <a:ea typeface="Calibri" panose="020F0502020204030204" pitchFamily="34" charset="0"/>
                <a:cs typeface="Arial" panose="020B0604020202020204" pitchFamily="34" charset="0"/>
              </a:rPr>
              <a:t>Lugati</a:t>
            </a:r>
            <a:r>
              <a:rPr lang="tr-TR" sz="1800" dirty="0">
                <a:effectLst/>
                <a:latin typeface="Palatino Linotype" panose="02040502050505030304" pitchFamily="18" charset="0"/>
                <a:ea typeface="Calibri" panose="020F0502020204030204" pitchFamily="34" charset="0"/>
                <a:cs typeface="Arial" panose="020B0604020202020204" pitchFamily="34" charset="0"/>
              </a:rPr>
              <a:t> vb. kullanarak tespit ederler ve anlamlarını öğrenirler. </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Devamında, tespit ettikleri yabancı sözlüklere uygun Türkçe karşılık bulma etkinliği yapılabilir. Sözcüğün karşılığının ne olması gerektiği ile ilgili öğrencilerin teklifleri alınır ve bunlar üzerine konuşulur.</a:t>
            </a:r>
            <a:endParaRPr lang="tr-TR" dirty="0">
              <a:latin typeface="Palatino Linotype" panose="02040502050505030304" pitchFamily="18" charset="0"/>
            </a:endParaRPr>
          </a:p>
        </p:txBody>
      </p:sp>
    </p:spTree>
    <p:extLst>
      <p:ext uri="{BB962C8B-B14F-4D97-AF65-F5344CB8AC3E}">
        <p14:creationId xmlns:p14="http://schemas.microsoft.com/office/powerpoint/2010/main" val="1966561605"/>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1818</TotalTime>
  <Words>1874</Words>
  <Application>Microsoft Office PowerPoint</Application>
  <PresentationFormat>Ekran Gösterisi (4:3)</PresentationFormat>
  <Paragraphs>358</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Hava Akımı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İl Milli Eğitim Müdürlüğü</dc:title>
  <dc:creator>Mustafa Özbaş</dc:creator>
  <cp:lastModifiedBy>user</cp:lastModifiedBy>
  <cp:revision>90</cp:revision>
  <dcterms:created xsi:type="dcterms:W3CDTF">2017-04-02T18:03:14Z</dcterms:created>
  <dcterms:modified xsi:type="dcterms:W3CDTF">2023-12-19T13:13:07Z</dcterms:modified>
</cp:coreProperties>
</file>